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1.xml" ContentType="application/vnd.openxmlformats-officedocument.presentationml.slide+xml"/>
  <Override PartName="/ppt/presentation.xml" ContentType="application/vnd.openxmlformats-officedocument.presentationml.presentation.main+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52"/>
  </p:normalViewPr>
  <p:slideViewPr>
    <p:cSldViewPr snapToGrid="0">
      <p:cViewPr varScale="1">
        <p:scale>
          <a:sx n="100" d="100"/>
          <a:sy n="100" d="100"/>
        </p:scale>
        <p:origin x="55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 name="Shape 51"/>
          <p:cNvSpPr>
            <a:spLocks noGrp="1" noRot="1" noChangeAspect="1"/>
          </p:cNvSpPr>
          <p:nvPr>
            <p:ph type="sldImg"/>
          </p:nvPr>
        </p:nvSpPr>
        <p:spPr>
          <a:xfrm>
            <a:off x="1143000" y="685800"/>
            <a:ext cx="4572000" cy="3429000"/>
          </a:xfrm>
          <a:prstGeom prst="rect">
            <a:avLst/>
          </a:prstGeom>
        </p:spPr>
        <p:txBody>
          <a:bodyPr/>
          <a:lstStyle/>
          <a:p>
            <a:endParaRPr/>
          </a:p>
        </p:txBody>
      </p:sp>
      <p:sp>
        <p:nvSpPr>
          <p:cNvPr id="52" name="Shape 5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Intestazione sezione">
    <p:spTree>
      <p:nvGrpSpPr>
        <p:cNvPr id="1" name=""/>
        <p:cNvGrpSpPr/>
        <p:nvPr/>
      </p:nvGrpSpPr>
      <p:grpSpPr>
        <a:xfrm>
          <a:off x="0" y="0"/>
          <a:ext cx="0" cy="0"/>
          <a:chOff x="0" y="0"/>
          <a:chExt cx="0" cy="0"/>
        </a:xfrm>
      </p:grpSpPr>
      <p:sp>
        <p:nvSpPr>
          <p:cNvPr id="14" name="Rectangle 9"/>
          <p:cNvSpPr/>
          <p:nvPr/>
        </p:nvSpPr>
        <p:spPr>
          <a:xfrm>
            <a:off x="44009" y="2317783"/>
            <a:ext cx="12107241" cy="2317785"/>
          </a:xfrm>
          <a:prstGeom prst="rect">
            <a:avLst/>
          </a:prstGeom>
          <a:solidFill>
            <a:srgbClr val="F2F2F2"/>
          </a:solidFill>
          <a:ln w="12700">
            <a:miter lim="400000"/>
          </a:ln>
        </p:spPr>
        <p:txBody>
          <a:bodyPr lIns="34290" tIns="34290" rIns="34290" bIns="34290" anchor="ctr"/>
          <a:lstStyle/>
          <a:p>
            <a:pPr algn="ctr">
              <a:defRPr sz="2400">
                <a:solidFill>
                  <a:srgbClr val="FFFFFF"/>
                </a:solidFill>
                <a:latin typeface="Tw Cen MT"/>
                <a:ea typeface="Tw Cen MT"/>
                <a:cs typeface="Tw Cen MT"/>
                <a:sym typeface="Tw Cen MT"/>
              </a:defRPr>
            </a:pPr>
            <a:endParaRPr/>
          </a:p>
        </p:txBody>
      </p:sp>
      <p:sp>
        <p:nvSpPr>
          <p:cNvPr id="15" name="Fare clic per modificare IL TESTO DEL CAPITOLO"/>
          <p:cNvSpPr txBox="1">
            <a:spLocks noGrp="1"/>
          </p:cNvSpPr>
          <p:nvPr>
            <p:ph type="title" hasCustomPrompt="1"/>
          </p:nvPr>
        </p:nvSpPr>
        <p:spPr>
          <a:xfrm>
            <a:off x="963084" y="2377612"/>
            <a:ext cx="10386604" cy="1362076"/>
          </a:xfrm>
          <a:prstGeom prst="rect">
            <a:avLst/>
          </a:prstGeom>
        </p:spPr>
        <p:txBody>
          <a:bodyPr/>
          <a:lstStyle>
            <a:lvl1pPr defTabSz="543876">
              <a:defRPr sz="3700" cap="all"/>
            </a:lvl1pPr>
          </a:lstStyle>
          <a:p>
            <a:r>
              <a:t>Fare clic per modificare IL TESTO DEL CAPITOLO</a:t>
            </a:r>
          </a:p>
        </p:txBody>
      </p:sp>
      <p:sp>
        <p:nvSpPr>
          <p:cNvPr id="16" name="Body Level One…"/>
          <p:cNvSpPr txBox="1">
            <a:spLocks noGrp="1"/>
          </p:cNvSpPr>
          <p:nvPr>
            <p:ph type="body" sz="quarter" idx="1" hasCustomPrompt="1"/>
          </p:nvPr>
        </p:nvSpPr>
        <p:spPr>
          <a:xfrm>
            <a:off x="963084" y="3813042"/>
            <a:ext cx="10386604" cy="576065"/>
          </a:xfrm>
          <a:prstGeom prst="rect">
            <a:avLst/>
          </a:prstGeom>
        </p:spPr>
        <p:txBody>
          <a:bodyPr anchor="ctr"/>
          <a:lstStyle>
            <a:lvl1pPr marL="0" indent="0" algn="ctr">
              <a:spcBef>
                <a:spcPts val="0"/>
              </a:spcBef>
              <a:buSzTx/>
              <a:buNone/>
              <a:defRPr b="1">
                <a:solidFill>
                  <a:srgbClr val="004F9E"/>
                </a:solidFill>
                <a:latin typeface="Century Gothic"/>
                <a:ea typeface="Century Gothic"/>
                <a:cs typeface="Century Gothic"/>
                <a:sym typeface="Century Gothic"/>
              </a:defRPr>
            </a:lvl1pPr>
            <a:lvl2pPr marL="0" indent="543876" algn="ctr">
              <a:spcBef>
                <a:spcPts val="0"/>
              </a:spcBef>
              <a:buSzTx/>
              <a:buNone/>
              <a:defRPr b="1">
                <a:solidFill>
                  <a:srgbClr val="004F9E"/>
                </a:solidFill>
                <a:latin typeface="Century Gothic"/>
                <a:ea typeface="Century Gothic"/>
                <a:cs typeface="Century Gothic"/>
                <a:sym typeface="Century Gothic"/>
              </a:defRPr>
            </a:lvl2pPr>
            <a:lvl3pPr marL="0" indent="1087749" algn="ctr">
              <a:spcBef>
                <a:spcPts val="0"/>
              </a:spcBef>
              <a:buSzTx/>
              <a:buNone/>
              <a:defRPr b="1">
                <a:solidFill>
                  <a:srgbClr val="004F9E"/>
                </a:solidFill>
                <a:latin typeface="Century Gothic"/>
                <a:ea typeface="Century Gothic"/>
                <a:cs typeface="Century Gothic"/>
                <a:sym typeface="Century Gothic"/>
              </a:defRPr>
            </a:lvl3pPr>
            <a:lvl4pPr marL="0" indent="1631621" algn="ctr">
              <a:spcBef>
                <a:spcPts val="0"/>
              </a:spcBef>
              <a:buSzTx/>
              <a:buNone/>
              <a:defRPr b="1">
                <a:solidFill>
                  <a:srgbClr val="004F9E"/>
                </a:solidFill>
                <a:latin typeface="Century Gothic"/>
                <a:ea typeface="Century Gothic"/>
                <a:cs typeface="Century Gothic"/>
                <a:sym typeface="Century Gothic"/>
              </a:defRPr>
            </a:lvl4pPr>
            <a:lvl5pPr marL="0" indent="2175498" algn="ctr">
              <a:spcBef>
                <a:spcPts val="0"/>
              </a:spcBef>
              <a:buSzTx/>
              <a:buNone/>
              <a:defRPr b="1">
                <a:solidFill>
                  <a:srgbClr val="004F9E"/>
                </a:solidFill>
                <a:latin typeface="Century Gothic"/>
                <a:ea typeface="Century Gothic"/>
                <a:cs typeface="Century Gothic"/>
                <a:sym typeface="Century Gothic"/>
              </a:defRPr>
            </a:lvl5pPr>
          </a:lstStyle>
          <a:p>
            <a:r>
              <a:t>Fare clic per modificare il sottotitolo</a:t>
            </a:r>
          </a:p>
          <a:p>
            <a:pPr lvl="1"/>
            <a:endParaRPr/>
          </a:p>
          <a:p>
            <a:pPr lvl="2"/>
            <a:endParaRPr/>
          </a:p>
          <a:p>
            <a:pPr lvl="3"/>
            <a:endParaRPr/>
          </a:p>
          <a:p>
            <a:pPr lvl="4"/>
            <a:endParaRPr/>
          </a:p>
        </p:txBody>
      </p:sp>
      <p:sp>
        <p:nvSpPr>
          <p:cNvPr id="17" name="Slide Number"/>
          <p:cNvSpPr txBox="1">
            <a:spLocks noGrp="1"/>
          </p:cNvSpPr>
          <p:nvPr>
            <p:ph type="sldNum" sz="quarter" idx="2"/>
          </p:nvPr>
        </p:nvSpPr>
        <p:spPr>
          <a:xfrm>
            <a:off x="335360" y="6347202"/>
            <a:ext cx="269200" cy="274769"/>
          </a:xfrm>
          <a:prstGeom prst="rect">
            <a:avLst/>
          </a:prstGeom>
        </p:spPr>
        <p:txBody>
          <a:bodyPr/>
          <a:lstStyle>
            <a:lvl1pPr>
              <a:defRPr b="1"/>
            </a:lvl1pPr>
          </a:lstStyle>
          <a:p>
            <a:fld id="{86CB4B4D-7CA3-9044-876B-883B54F8677D}" type="slidenum">
              <a:t>‹#›</a:t>
            </a:fld>
            <a:endParaRPr/>
          </a:p>
        </p:txBody>
      </p:sp>
      <p:sp>
        <p:nvSpPr>
          <p:cNvPr id="18" name="Rectangle 10"/>
          <p:cNvSpPr/>
          <p:nvPr/>
        </p:nvSpPr>
        <p:spPr>
          <a:xfrm>
            <a:off x="12105792" y="0"/>
            <a:ext cx="86209" cy="3236979"/>
          </a:xfrm>
          <a:prstGeom prst="rect">
            <a:avLst/>
          </a:prstGeom>
          <a:solidFill>
            <a:srgbClr val="00A5CD"/>
          </a:solidFill>
          <a:ln w="12700">
            <a:miter lim="400000"/>
          </a:ln>
        </p:spPr>
        <p:txBody>
          <a:bodyPr lIns="34290" tIns="34290" rIns="34290" bIns="34290" anchor="ctr"/>
          <a:lstStyle/>
          <a:p>
            <a:pPr algn="ctr">
              <a:defRPr sz="2400">
                <a:solidFill>
                  <a:srgbClr val="FFFFFF"/>
                </a:solidFill>
                <a:latin typeface="Tw Cen MT"/>
                <a:ea typeface="Tw Cen MT"/>
                <a:cs typeface="Tw Cen MT"/>
                <a:sym typeface="Tw Cen MT"/>
              </a:defRPr>
            </a:pPr>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STAN4SWAP TITOLO E CONTENUTO">
    <p:spTree>
      <p:nvGrpSpPr>
        <p:cNvPr id="1" name=""/>
        <p:cNvGrpSpPr/>
        <p:nvPr/>
      </p:nvGrpSpPr>
      <p:grpSpPr>
        <a:xfrm>
          <a:off x="0" y="0"/>
          <a:ext cx="0" cy="0"/>
          <a:chOff x="0" y="0"/>
          <a:chExt cx="0" cy="0"/>
        </a:xfrm>
      </p:grpSpPr>
      <p:sp>
        <p:nvSpPr>
          <p:cNvPr id="25" name="Body Level One…"/>
          <p:cNvSpPr txBox="1">
            <a:spLocks noGrp="1"/>
          </p:cNvSpPr>
          <p:nvPr>
            <p:ph type="body" idx="1" hasCustomPrompt="1"/>
          </p:nvPr>
        </p:nvSpPr>
        <p:spPr>
          <a:prstGeom prst="rect">
            <a:avLst/>
          </a:prstGeom>
        </p:spPr>
        <p:txBody>
          <a:bodyPr/>
          <a:lstStyle/>
          <a:p>
            <a:r>
              <a:t>Edit Master text styles</a:t>
            </a:r>
          </a:p>
          <a:p>
            <a:pPr lvl="1"/>
            <a:endParaRPr/>
          </a:p>
          <a:p>
            <a:pPr lvl="2"/>
            <a:endParaRPr/>
          </a:p>
          <a:p>
            <a:pPr lvl="3"/>
            <a:endParaRPr/>
          </a:p>
          <a:p>
            <a:pPr lvl="4"/>
            <a:endParaRPr/>
          </a:p>
        </p:txBody>
      </p:sp>
      <p:sp>
        <p:nvSpPr>
          <p:cNvPr id="26" name="FARE CLIC PER MODIFICARE IL TITOLO"/>
          <p:cNvSpPr txBox="1">
            <a:spLocks noGrp="1"/>
          </p:cNvSpPr>
          <p:nvPr>
            <p:ph type="title" hasCustomPrompt="1"/>
          </p:nvPr>
        </p:nvSpPr>
        <p:spPr>
          <a:prstGeom prst="rect">
            <a:avLst/>
          </a:prstGeom>
        </p:spPr>
        <p:txBody>
          <a:bodyPr/>
          <a:lstStyle/>
          <a:p>
            <a:r>
              <a:t>FARE CLIC PER MODIFICARE IL TITOLO</a:t>
            </a:r>
          </a:p>
        </p:txBody>
      </p:sp>
      <p:sp>
        <p:nvSpPr>
          <p:cNvPr id="27" name="Segnaposto testo 2"/>
          <p:cNvSpPr>
            <a:spLocks noGrp="1"/>
          </p:cNvSpPr>
          <p:nvPr>
            <p:ph type="body" sz="quarter" idx="21" hasCustomPrompt="1"/>
          </p:nvPr>
        </p:nvSpPr>
        <p:spPr>
          <a:xfrm>
            <a:off x="609600" y="1046087"/>
            <a:ext cx="10972801" cy="391236"/>
          </a:xfrm>
          <a:prstGeom prst="rect">
            <a:avLst/>
          </a:prstGeom>
        </p:spPr>
        <p:txBody>
          <a:bodyPr anchor="b"/>
          <a:lstStyle>
            <a:lvl1pPr marL="0" indent="0" algn="ctr" defTabSz="538437">
              <a:buSzTx/>
              <a:buNone/>
              <a:defRPr sz="2376" b="1">
                <a:solidFill>
                  <a:srgbClr val="004F9E"/>
                </a:solidFill>
              </a:defRPr>
            </a:lvl1pPr>
          </a:lstStyle>
          <a:p>
            <a:r>
              <a:t>Fare clic per modificare il sottotitolo</a:t>
            </a:r>
          </a:p>
        </p:txBody>
      </p:sp>
      <p:sp>
        <p:nvSpPr>
          <p:cNvPr id="2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1_Big title">
    <p:spTree>
      <p:nvGrpSpPr>
        <p:cNvPr id="1" name=""/>
        <p:cNvGrpSpPr/>
        <p:nvPr/>
      </p:nvGrpSpPr>
      <p:grpSpPr>
        <a:xfrm>
          <a:off x="0" y="0"/>
          <a:ext cx="0" cy="0"/>
          <a:chOff x="0" y="0"/>
          <a:chExt cx="0" cy="0"/>
        </a:xfrm>
      </p:grpSpPr>
      <p:sp>
        <p:nvSpPr>
          <p:cNvPr id="35" name="Body Level One…"/>
          <p:cNvSpPr txBox="1">
            <a:spLocks noGrp="1"/>
          </p:cNvSpPr>
          <p:nvPr>
            <p:ph type="body" idx="1"/>
          </p:nvPr>
        </p:nvSpPr>
        <p:spPr>
          <a:xfrm>
            <a:off x="373379" y="1516380"/>
            <a:ext cx="11452861" cy="4031683"/>
          </a:xfrm>
          <a:prstGeom prst="rect">
            <a:avLst/>
          </a:prstGeom>
        </p:spPr>
        <p:txBody>
          <a:bodyPr lIns="45719" tIns="45719" rIns="45719" bIns="45719"/>
          <a:lstStyle>
            <a:lvl1pPr>
              <a:defRPr>
                <a:solidFill>
                  <a:srgbClr val="005AAD"/>
                </a:solidFill>
              </a:defRPr>
            </a:lvl1pPr>
            <a:lvl2pPr marL="997105" indent="-453232">
              <a:defRPr>
                <a:solidFill>
                  <a:srgbClr val="005AAD"/>
                </a:solidFill>
              </a:defRPr>
            </a:lvl2pPr>
            <a:lvl3pPr marL="1450333" indent="-362577">
              <a:defRPr>
                <a:solidFill>
                  <a:srgbClr val="005AAD"/>
                </a:solidFill>
              </a:defRPr>
            </a:lvl3pPr>
            <a:lvl4pPr marL="1994204" indent="-362577">
              <a:defRPr>
                <a:solidFill>
                  <a:srgbClr val="005AAD"/>
                </a:solidFill>
              </a:defRPr>
            </a:lvl4pPr>
            <a:lvl5pPr marL="2538079" indent="-362577">
              <a:buChar char="•"/>
              <a:defRPr>
                <a:solidFill>
                  <a:srgbClr val="005AAD"/>
                </a:solidFill>
              </a:defRPr>
            </a:lvl5pPr>
          </a:lstStyle>
          <a:p>
            <a:r>
              <a:t>Body Level One</a:t>
            </a:r>
          </a:p>
          <a:p>
            <a:pPr lvl="1"/>
            <a:r>
              <a:t>Body Level Two</a:t>
            </a:r>
          </a:p>
          <a:p>
            <a:pPr lvl="2"/>
            <a:r>
              <a:t>Body Level Three</a:t>
            </a:r>
          </a:p>
          <a:p>
            <a:pPr lvl="3"/>
            <a:r>
              <a:t>Body Level Four</a:t>
            </a:r>
          </a:p>
          <a:p>
            <a:pPr lvl="4"/>
            <a:r>
              <a:t>Body Level Five</a:t>
            </a:r>
          </a:p>
        </p:txBody>
      </p:sp>
      <p:sp>
        <p:nvSpPr>
          <p:cNvPr id="36" name="Title Text"/>
          <p:cNvSpPr txBox="1">
            <a:spLocks noGrp="1"/>
          </p:cNvSpPr>
          <p:nvPr>
            <p:ph type="title"/>
          </p:nvPr>
        </p:nvSpPr>
        <p:spPr>
          <a:xfrm>
            <a:off x="2293620" y="1"/>
            <a:ext cx="9532619" cy="1021081"/>
          </a:xfrm>
          <a:prstGeom prst="rect">
            <a:avLst/>
          </a:prstGeom>
        </p:spPr>
        <p:txBody>
          <a:bodyPr lIns="45719" tIns="45719" rIns="45719" bIns="45719"/>
          <a:lstStyle>
            <a:lvl1pPr defTabSz="543876">
              <a:defRPr sz="3700">
                <a:solidFill>
                  <a:srgbClr val="005AAD"/>
                </a:solidFill>
                <a:latin typeface="Century Gothic"/>
                <a:ea typeface="Century Gothic"/>
                <a:cs typeface="Century Gothic"/>
                <a:sym typeface="Century Gothic"/>
              </a:defRPr>
            </a:lvl1pPr>
          </a:lstStyle>
          <a:p>
            <a:r>
              <a:t>Title Text</a:t>
            </a:r>
          </a:p>
        </p:txBody>
      </p:sp>
      <p:sp>
        <p:nvSpPr>
          <p:cNvPr id="37" name="Slide Number"/>
          <p:cNvSpPr txBox="1">
            <a:spLocks noGrp="1"/>
          </p:cNvSpPr>
          <p:nvPr>
            <p:ph type="sldNum" sz="quarter" idx="2"/>
          </p:nvPr>
        </p:nvSpPr>
        <p:spPr>
          <a:xfrm>
            <a:off x="10227156" y="6516283"/>
            <a:ext cx="273656" cy="264255"/>
          </a:xfrm>
          <a:prstGeom prst="rect">
            <a:avLst/>
          </a:prstGeom>
        </p:spPr>
        <p:txBody>
          <a:bodyPr lIns="45719" tIns="45719" rIns="45719" bIns="45719" anchor="ctr"/>
          <a:lstStyle>
            <a:lvl1pPr>
              <a:defRPr sz="1200">
                <a:solidFill>
                  <a:srgbClr val="254061"/>
                </a:solidFill>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Big title">
    <p:spTree>
      <p:nvGrpSpPr>
        <p:cNvPr id="1" name=""/>
        <p:cNvGrpSpPr/>
        <p:nvPr/>
      </p:nvGrpSpPr>
      <p:grpSpPr>
        <a:xfrm>
          <a:off x="0" y="0"/>
          <a:ext cx="0" cy="0"/>
          <a:chOff x="0" y="0"/>
          <a:chExt cx="0" cy="0"/>
        </a:xfrm>
      </p:grpSpPr>
      <p:sp>
        <p:nvSpPr>
          <p:cNvPr id="44" name="Title Text"/>
          <p:cNvSpPr txBox="1">
            <a:spLocks noGrp="1"/>
          </p:cNvSpPr>
          <p:nvPr>
            <p:ph type="title"/>
          </p:nvPr>
        </p:nvSpPr>
        <p:spPr>
          <a:xfrm>
            <a:off x="2293620" y="1"/>
            <a:ext cx="9532619" cy="1021081"/>
          </a:xfrm>
          <a:prstGeom prst="rect">
            <a:avLst/>
          </a:prstGeom>
        </p:spPr>
        <p:txBody>
          <a:bodyPr lIns="45719" tIns="45719" rIns="45719" bIns="45719"/>
          <a:lstStyle>
            <a:lvl1pPr defTabSz="543876">
              <a:defRPr sz="3700">
                <a:solidFill>
                  <a:srgbClr val="005AAD"/>
                </a:solidFill>
              </a:defRPr>
            </a:lvl1pPr>
          </a:lstStyle>
          <a:p>
            <a:r>
              <a:t>Title Text</a:t>
            </a:r>
          </a:p>
        </p:txBody>
      </p:sp>
      <p:sp>
        <p:nvSpPr>
          <p:cNvPr id="45" name="Slide Number"/>
          <p:cNvSpPr txBox="1">
            <a:spLocks noGrp="1"/>
          </p:cNvSpPr>
          <p:nvPr>
            <p:ph type="sldNum" sz="quarter" idx="2"/>
          </p:nvPr>
        </p:nvSpPr>
        <p:spPr>
          <a:xfrm>
            <a:off x="10227156" y="6516283"/>
            <a:ext cx="273656" cy="264255"/>
          </a:xfrm>
          <a:prstGeom prst="rect">
            <a:avLst/>
          </a:prstGeom>
        </p:spPr>
        <p:txBody>
          <a:bodyPr lIns="45719" tIns="45719" rIns="45719" bIns="45719" anchor="ctr"/>
          <a:lstStyle>
            <a:lvl1pPr>
              <a:defRPr sz="1200">
                <a:solidFill>
                  <a:srgbClr val="254061"/>
                </a:solidFill>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20"/>
          <p:cNvSpPr/>
          <p:nvPr/>
        </p:nvSpPr>
        <p:spPr>
          <a:xfrm>
            <a:off x="12118106" y="0"/>
            <a:ext cx="86209" cy="3236979"/>
          </a:xfrm>
          <a:prstGeom prst="rect">
            <a:avLst/>
          </a:prstGeom>
          <a:solidFill>
            <a:srgbClr val="00A5CD"/>
          </a:solidFill>
          <a:ln w="12700">
            <a:miter lim="400000"/>
          </a:ln>
        </p:spPr>
        <p:txBody>
          <a:bodyPr lIns="34290" tIns="34290" rIns="34290" bIns="34290" anchor="ctr"/>
          <a:lstStyle/>
          <a:p>
            <a:pPr algn="ctr">
              <a:defRPr sz="2400">
                <a:solidFill>
                  <a:srgbClr val="FFFFFF"/>
                </a:solidFill>
                <a:latin typeface="Tw Cen MT"/>
                <a:ea typeface="Tw Cen MT"/>
                <a:cs typeface="Tw Cen MT"/>
                <a:sym typeface="Tw Cen MT"/>
              </a:defRPr>
            </a:pPr>
            <a:endParaRPr/>
          </a:p>
        </p:txBody>
      </p:sp>
      <p:pic>
        <p:nvPicPr>
          <p:cNvPr id="3" name="Image 194415900" descr="Image 194415900"/>
          <p:cNvPicPr>
            <a:picLocks noChangeAspect="1"/>
          </p:cNvPicPr>
          <p:nvPr/>
        </p:nvPicPr>
        <p:blipFill>
          <a:blip r:embed="rId6"/>
          <a:stretch>
            <a:fillRect/>
          </a:stretch>
        </p:blipFill>
        <p:spPr>
          <a:xfrm>
            <a:off x="10575732" y="6034652"/>
            <a:ext cx="1280487" cy="659454"/>
          </a:xfrm>
          <a:prstGeom prst="rect">
            <a:avLst/>
          </a:prstGeom>
          <a:ln w="12700">
            <a:miter lim="400000"/>
          </a:ln>
        </p:spPr>
      </p:pic>
      <p:pic>
        <p:nvPicPr>
          <p:cNvPr id="4" name="Picture 2" descr="Picture 2"/>
          <p:cNvPicPr>
            <a:picLocks noChangeAspect="1"/>
          </p:cNvPicPr>
          <p:nvPr/>
        </p:nvPicPr>
        <p:blipFill>
          <a:blip r:embed="rId7"/>
          <a:stretch>
            <a:fillRect/>
          </a:stretch>
        </p:blipFill>
        <p:spPr>
          <a:xfrm>
            <a:off x="567267" y="6051808"/>
            <a:ext cx="965201" cy="642298"/>
          </a:xfrm>
          <a:prstGeom prst="rect">
            <a:avLst/>
          </a:prstGeom>
          <a:ln w="12700">
            <a:miter lim="400000"/>
          </a:ln>
        </p:spPr>
      </p:pic>
      <p:sp>
        <p:nvSpPr>
          <p:cNvPr id="5" name="Body Level One…"/>
          <p:cNvSpPr txBox="1">
            <a:spLocks noGrp="1"/>
          </p:cNvSpPr>
          <p:nvPr>
            <p:ph type="body" idx="1" hasCustomPrompt="1"/>
          </p:nvPr>
        </p:nvSpPr>
        <p:spPr>
          <a:xfrm>
            <a:off x="609600" y="1652766"/>
            <a:ext cx="10972800" cy="43519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83" tIns="35783" rIns="35783" bIns="35783">
            <a:normAutofit/>
          </a:bodyPr>
          <a:lstStyle/>
          <a:p>
            <a:r>
              <a:t>Edit Master text styles</a:t>
            </a:r>
          </a:p>
          <a:p>
            <a:pPr lvl="1"/>
            <a:endParaRPr/>
          </a:p>
          <a:p>
            <a:pPr lvl="2"/>
            <a:endParaRPr/>
          </a:p>
          <a:p>
            <a:pPr lvl="3"/>
            <a:endParaRPr/>
          </a:p>
          <a:p>
            <a:pPr lvl="4"/>
            <a:endParaRPr/>
          </a:p>
        </p:txBody>
      </p:sp>
      <p:sp>
        <p:nvSpPr>
          <p:cNvPr id="6" name="FARE CLIC PER MODIFICARE IL TITOLO"/>
          <p:cNvSpPr txBox="1">
            <a:spLocks noGrp="1"/>
          </p:cNvSpPr>
          <p:nvPr>
            <p:ph type="title" hasCustomPrompt="1"/>
          </p:nvPr>
        </p:nvSpPr>
        <p:spPr>
          <a:xfrm>
            <a:off x="599415" y="258395"/>
            <a:ext cx="10972800" cy="6720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83" tIns="35783" rIns="35783" bIns="35783" anchor="ctr">
            <a:normAutofit/>
          </a:bodyPr>
          <a:lstStyle/>
          <a:p>
            <a:r>
              <a:t>FARE CLIC PER MODIFICARE IL TITOLO</a:t>
            </a:r>
          </a:p>
        </p:txBody>
      </p:sp>
      <p:sp>
        <p:nvSpPr>
          <p:cNvPr id="7" name="Slide Number"/>
          <p:cNvSpPr txBox="1">
            <a:spLocks noGrp="1"/>
          </p:cNvSpPr>
          <p:nvPr>
            <p:ph type="sldNum" sz="quarter" idx="2"/>
          </p:nvPr>
        </p:nvSpPr>
        <p:spPr>
          <a:xfrm>
            <a:off x="11592584" y="75831"/>
            <a:ext cx="267266" cy="274769"/>
          </a:xfrm>
          <a:prstGeom prst="rect">
            <a:avLst/>
          </a:prstGeom>
          <a:ln w="12700">
            <a:miter lim="400000"/>
          </a:ln>
        </p:spPr>
        <p:txBody>
          <a:bodyPr wrap="none" lIns="35783" tIns="35783" rIns="35783" bIns="35783">
            <a:spAutoFit/>
          </a:bodyPr>
          <a:lstStyle>
            <a:lvl1pPr>
              <a:defRPr sz="1300">
                <a:solidFill>
                  <a:schemeClr val="accent1"/>
                </a:solidFill>
                <a:latin typeface="Century Gothic"/>
                <a:ea typeface="Century Gothic"/>
                <a:cs typeface="Century Gothic"/>
                <a:sym typeface="Century Gothic"/>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ransition spd="med"/>
  <p:txStyles>
    <p:titleStyle>
      <a:lvl1pPr marL="0" marR="0" indent="0" algn="ctr" defTabSz="407895" latinLnBrk="0">
        <a:lnSpc>
          <a:spcPct val="100000"/>
        </a:lnSpc>
        <a:spcBef>
          <a:spcPts val="0"/>
        </a:spcBef>
        <a:spcAft>
          <a:spcPts val="0"/>
        </a:spcAft>
        <a:buClrTx/>
        <a:buSzTx/>
        <a:buFontTx/>
        <a:buNone/>
        <a:tabLst/>
        <a:defRPr sz="3200" b="1" i="0" u="none" strike="noStrike" cap="none" spc="0" baseline="0">
          <a:solidFill>
            <a:srgbClr val="000000"/>
          </a:solidFill>
          <a:effectLst>
            <a:outerShdw blurRad="38100" dist="38100" dir="2700000" rotWithShape="0">
              <a:srgbClr val="000000">
                <a:alpha val="43137"/>
              </a:srgbClr>
            </a:outerShdw>
          </a:effectLst>
          <a:uFillTx/>
          <a:latin typeface="Tw Cen MT"/>
          <a:ea typeface="Tw Cen MT"/>
          <a:cs typeface="Tw Cen MT"/>
          <a:sym typeface="Tw Cen MT"/>
        </a:defRPr>
      </a:lvl1pPr>
      <a:lvl2pPr marL="0" marR="0" indent="0" algn="ctr" defTabSz="407895" latinLnBrk="0">
        <a:lnSpc>
          <a:spcPct val="100000"/>
        </a:lnSpc>
        <a:spcBef>
          <a:spcPts val="0"/>
        </a:spcBef>
        <a:spcAft>
          <a:spcPts val="0"/>
        </a:spcAft>
        <a:buClrTx/>
        <a:buSzTx/>
        <a:buFontTx/>
        <a:buNone/>
        <a:tabLst/>
        <a:defRPr sz="3200" b="1" i="0" u="none" strike="noStrike" cap="none" spc="0" baseline="0">
          <a:solidFill>
            <a:srgbClr val="000000"/>
          </a:solidFill>
          <a:effectLst>
            <a:outerShdw blurRad="38100" dist="38100" dir="2700000" rotWithShape="0">
              <a:srgbClr val="000000">
                <a:alpha val="43137"/>
              </a:srgbClr>
            </a:outerShdw>
          </a:effectLst>
          <a:uFillTx/>
          <a:latin typeface="Tw Cen MT"/>
          <a:ea typeface="Tw Cen MT"/>
          <a:cs typeface="Tw Cen MT"/>
          <a:sym typeface="Tw Cen MT"/>
        </a:defRPr>
      </a:lvl2pPr>
      <a:lvl3pPr marL="0" marR="0" indent="0" algn="ctr" defTabSz="407895" latinLnBrk="0">
        <a:lnSpc>
          <a:spcPct val="100000"/>
        </a:lnSpc>
        <a:spcBef>
          <a:spcPts val="0"/>
        </a:spcBef>
        <a:spcAft>
          <a:spcPts val="0"/>
        </a:spcAft>
        <a:buClrTx/>
        <a:buSzTx/>
        <a:buFontTx/>
        <a:buNone/>
        <a:tabLst/>
        <a:defRPr sz="3200" b="1" i="0" u="none" strike="noStrike" cap="none" spc="0" baseline="0">
          <a:solidFill>
            <a:srgbClr val="000000"/>
          </a:solidFill>
          <a:effectLst>
            <a:outerShdw blurRad="38100" dist="38100" dir="2700000" rotWithShape="0">
              <a:srgbClr val="000000">
                <a:alpha val="43137"/>
              </a:srgbClr>
            </a:outerShdw>
          </a:effectLst>
          <a:uFillTx/>
          <a:latin typeface="Tw Cen MT"/>
          <a:ea typeface="Tw Cen MT"/>
          <a:cs typeface="Tw Cen MT"/>
          <a:sym typeface="Tw Cen MT"/>
        </a:defRPr>
      </a:lvl3pPr>
      <a:lvl4pPr marL="0" marR="0" indent="0" algn="ctr" defTabSz="407895" latinLnBrk="0">
        <a:lnSpc>
          <a:spcPct val="100000"/>
        </a:lnSpc>
        <a:spcBef>
          <a:spcPts val="0"/>
        </a:spcBef>
        <a:spcAft>
          <a:spcPts val="0"/>
        </a:spcAft>
        <a:buClrTx/>
        <a:buSzTx/>
        <a:buFontTx/>
        <a:buNone/>
        <a:tabLst/>
        <a:defRPr sz="3200" b="1" i="0" u="none" strike="noStrike" cap="none" spc="0" baseline="0">
          <a:solidFill>
            <a:srgbClr val="000000"/>
          </a:solidFill>
          <a:effectLst>
            <a:outerShdw blurRad="38100" dist="38100" dir="2700000" rotWithShape="0">
              <a:srgbClr val="000000">
                <a:alpha val="43137"/>
              </a:srgbClr>
            </a:outerShdw>
          </a:effectLst>
          <a:uFillTx/>
          <a:latin typeface="Tw Cen MT"/>
          <a:ea typeface="Tw Cen MT"/>
          <a:cs typeface="Tw Cen MT"/>
          <a:sym typeface="Tw Cen MT"/>
        </a:defRPr>
      </a:lvl4pPr>
      <a:lvl5pPr marL="0" marR="0" indent="0" algn="ctr" defTabSz="407895" latinLnBrk="0">
        <a:lnSpc>
          <a:spcPct val="100000"/>
        </a:lnSpc>
        <a:spcBef>
          <a:spcPts val="0"/>
        </a:spcBef>
        <a:spcAft>
          <a:spcPts val="0"/>
        </a:spcAft>
        <a:buClrTx/>
        <a:buSzTx/>
        <a:buFontTx/>
        <a:buNone/>
        <a:tabLst/>
        <a:defRPr sz="3200" b="1" i="0" u="none" strike="noStrike" cap="none" spc="0" baseline="0">
          <a:solidFill>
            <a:srgbClr val="000000"/>
          </a:solidFill>
          <a:effectLst>
            <a:outerShdw blurRad="38100" dist="38100" dir="2700000" rotWithShape="0">
              <a:srgbClr val="000000">
                <a:alpha val="43137"/>
              </a:srgbClr>
            </a:outerShdw>
          </a:effectLst>
          <a:uFillTx/>
          <a:latin typeface="Tw Cen MT"/>
          <a:ea typeface="Tw Cen MT"/>
          <a:cs typeface="Tw Cen MT"/>
          <a:sym typeface="Tw Cen MT"/>
        </a:defRPr>
      </a:lvl5pPr>
      <a:lvl6pPr marL="0" marR="0" indent="0" algn="ctr" defTabSz="407895" latinLnBrk="0">
        <a:lnSpc>
          <a:spcPct val="100000"/>
        </a:lnSpc>
        <a:spcBef>
          <a:spcPts val="0"/>
        </a:spcBef>
        <a:spcAft>
          <a:spcPts val="0"/>
        </a:spcAft>
        <a:buClrTx/>
        <a:buSzTx/>
        <a:buFontTx/>
        <a:buNone/>
        <a:tabLst/>
        <a:defRPr sz="3200" b="1" i="0" u="none" strike="noStrike" cap="none" spc="0" baseline="0">
          <a:solidFill>
            <a:srgbClr val="000000"/>
          </a:solidFill>
          <a:effectLst>
            <a:outerShdw blurRad="38100" dist="38100" dir="2700000" rotWithShape="0">
              <a:srgbClr val="000000">
                <a:alpha val="43137"/>
              </a:srgbClr>
            </a:outerShdw>
          </a:effectLst>
          <a:uFillTx/>
          <a:latin typeface="Tw Cen MT"/>
          <a:ea typeface="Tw Cen MT"/>
          <a:cs typeface="Tw Cen MT"/>
          <a:sym typeface="Tw Cen MT"/>
        </a:defRPr>
      </a:lvl6pPr>
      <a:lvl7pPr marL="0" marR="0" indent="0" algn="ctr" defTabSz="407895" latinLnBrk="0">
        <a:lnSpc>
          <a:spcPct val="100000"/>
        </a:lnSpc>
        <a:spcBef>
          <a:spcPts val="0"/>
        </a:spcBef>
        <a:spcAft>
          <a:spcPts val="0"/>
        </a:spcAft>
        <a:buClrTx/>
        <a:buSzTx/>
        <a:buFontTx/>
        <a:buNone/>
        <a:tabLst/>
        <a:defRPr sz="3200" b="1" i="0" u="none" strike="noStrike" cap="none" spc="0" baseline="0">
          <a:solidFill>
            <a:srgbClr val="000000"/>
          </a:solidFill>
          <a:effectLst>
            <a:outerShdw blurRad="38100" dist="38100" dir="2700000" rotWithShape="0">
              <a:srgbClr val="000000">
                <a:alpha val="43137"/>
              </a:srgbClr>
            </a:outerShdw>
          </a:effectLst>
          <a:uFillTx/>
          <a:latin typeface="Tw Cen MT"/>
          <a:ea typeface="Tw Cen MT"/>
          <a:cs typeface="Tw Cen MT"/>
          <a:sym typeface="Tw Cen MT"/>
        </a:defRPr>
      </a:lvl7pPr>
      <a:lvl8pPr marL="0" marR="0" indent="0" algn="ctr" defTabSz="407895" latinLnBrk="0">
        <a:lnSpc>
          <a:spcPct val="100000"/>
        </a:lnSpc>
        <a:spcBef>
          <a:spcPts val="0"/>
        </a:spcBef>
        <a:spcAft>
          <a:spcPts val="0"/>
        </a:spcAft>
        <a:buClrTx/>
        <a:buSzTx/>
        <a:buFontTx/>
        <a:buNone/>
        <a:tabLst/>
        <a:defRPr sz="3200" b="1" i="0" u="none" strike="noStrike" cap="none" spc="0" baseline="0">
          <a:solidFill>
            <a:srgbClr val="000000"/>
          </a:solidFill>
          <a:effectLst>
            <a:outerShdw blurRad="38100" dist="38100" dir="2700000" rotWithShape="0">
              <a:srgbClr val="000000">
                <a:alpha val="43137"/>
              </a:srgbClr>
            </a:outerShdw>
          </a:effectLst>
          <a:uFillTx/>
          <a:latin typeface="Tw Cen MT"/>
          <a:ea typeface="Tw Cen MT"/>
          <a:cs typeface="Tw Cen MT"/>
          <a:sym typeface="Tw Cen MT"/>
        </a:defRPr>
      </a:lvl8pPr>
      <a:lvl9pPr marL="0" marR="0" indent="0" algn="ctr" defTabSz="407895" latinLnBrk="0">
        <a:lnSpc>
          <a:spcPct val="100000"/>
        </a:lnSpc>
        <a:spcBef>
          <a:spcPts val="0"/>
        </a:spcBef>
        <a:spcAft>
          <a:spcPts val="0"/>
        </a:spcAft>
        <a:buClrTx/>
        <a:buSzTx/>
        <a:buFontTx/>
        <a:buNone/>
        <a:tabLst/>
        <a:defRPr sz="3200" b="1" i="0" u="none" strike="noStrike" cap="none" spc="0" baseline="0">
          <a:solidFill>
            <a:srgbClr val="000000"/>
          </a:solidFill>
          <a:effectLst>
            <a:outerShdw blurRad="38100" dist="38100" dir="2700000" rotWithShape="0">
              <a:srgbClr val="000000">
                <a:alpha val="43137"/>
              </a:srgbClr>
            </a:outerShdw>
          </a:effectLst>
          <a:uFillTx/>
          <a:latin typeface="Tw Cen MT"/>
          <a:ea typeface="Tw Cen MT"/>
          <a:cs typeface="Tw Cen MT"/>
          <a:sym typeface="Tw Cen MT"/>
        </a:defRPr>
      </a:lvl9pPr>
    </p:titleStyle>
    <p:bodyStyle>
      <a:lvl1pPr marL="342900" marR="0" indent="-342900" algn="l" defTabSz="543876" latinLnBrk="0">
        <a:lnSpc>
          <a:spcPct val="100000"/>
        </a:lnSpc>
        <a:spcBef>
          <a:spcPts val="500"/>
        </a:spcBef>
        <a:spcAft>
          <a:spcPts val="0"/>
        </a:spcAft>
        <a:buClrTx/>
        <a:buSzPct val="100000"/>
        <a:buFontTx/>
        <a:buChar char="▪"/>
        <a:tabLst/>
        <a:defRPr sz="2400" b="0" i="0" u="none" strike="noStrike" cap="none" spc="0" baseline="0">
          <a:solidFill>
            <a:srgbClr val="000000"/>
          </a:solidFill>
          <a:uFillTx/>
          <a:latin typeface="Tw Cen MT"/>
          <a:ea typeface="Tw Cen MT"/>
          <a:cs typeface="Tw Cen MT"/>
          <a:sym typeface="Tw Cen MT"/>
        </a:defRPr>
      </a:lvl1pPr>
      <a:lvl2pPr marL="654627" marR="0" indent="-292677" algn="l" defTabSz="543876" latinLnBrk="0">
        <a:lnSpc>
          <a:spcPct val="100000"/>
        </a:lnSpc>
        <a:spcBef>
          <a:spcPts val="500"/>
        </a:spcBef>
        <a:spcAft>
          <a:spcPts val="0"/>
        </a:spcAft>
        <a:buClrTx/>
        <a:buSzPct val="100000"/>
        <a:buFontTx/>
        <a:buChar char="•"/>
        <a:tabLst/>
        <a:defRPr sz="2400" b="0" i="0" u="none" strike="noStrike" cap="none" spc="0" baseline="0">
          <a:solidFill>
            <a:srgbClr val="000000"/>
          </a:solidFill>
          <a:uFillTx/>
          <a:latin typeface="Tw Cen MT"/>
          <a:ea typeface="Tw Cen MT"/>
          <a:cs typeface="Tw Cen MT"/>
          <a:sym typeface="Tw Cen MT"/>
        </a:defRPr>
      </a:lvl2pPr>
      <a:lvl3pPr marL="980546" marR="0" indent="-334433" algn="l" defTabSz="543876" latinLnBrk="0">
        <a:lnSpc>
          <a:spcPct val="100000"/>
        </a:lnSpc>
        <a:spcBef>
          <a:spcPts val="500"/>
        </a:spcBef>
        <a:spcAft>
          <a:spcPts val="0"/>
        </a:spcAft>
        <a:buClrTx/>
        <a:buSzPct val="100000"/>
        <a:buFontTx/>
        <a:buChar char="–"/>
        <a:tabLst/>
        <a:defRPr sz="2400" b="0" i="0" u="none" strike="noStrike" cap="none" spc="0" baseline="0">
          <a:solidFill>
            <a:srgbClr val="000000"/>
          </a:solidFill>
          <a:uFillTx/>
          <a:latin typeface="Tw Cen MT"/>
          <a:ea typeface="Tw Cen MT"/>
          <a:cs typeface="Tw Cen MT"/>
          <a:sym typeface="Tw Cen MT"/>
        </a:defRPr>
      </a:lvl3pPr>
      <a:lvl4pPr marL="1356859" marR="0" indent="-459922" algn="l" defTabSz="543876" latinLnBrk="0">
        <a:lnSpc>
          <a:spcPct val="100000"/>
        </a:lnSpc>
        <a:spcBef>
          <a:spcPts val="500"/>
        </a:spcBef>
        <a:spcAft>
          <a:spcPts val="0"/>
        </a:spcAft>
        <a:buClrTx/>
        <a:buSzPct val="100000"/>
        <a:buFontTx/>
        <a:buChar char="–"/>
        <a:tabLst/>
        <a:defRPr sz="2400" b="0" i="0" u="none" strike="noStrike" cap="none" spc="0" baseline="0">
          <a:solidFill>
            <a:srgbClr val="000000"/>
          </a:solidFill>
          <a:uFillTx/>
          <a:latin typeface="Tw Cen MT"/>
          <a:ea typeface="Tw Cen MT"/>
          <a:cs typeface="Tw Cen MT"/>
          <a:sym typeface="Tw Cen MT"/>
        </a:defRPr>
      </a:lvl4pPr>
      <a:lvl5pPr marL="1356859" marR="0" indent="-459922" algn="l" defTabSz="543876" latinLnBrk="0">
        <a:lnSpc>
          <a:spcPct val="100000"/>
        </a:lnSpc>
        <a:spcBef>
          <a:spcPts val="500"/>
        </a:spcBef>
        <a:spcAft>
          <a:spcPts val="0"/>
        </a:spcAft>
        <a:buClrTx/>
        <a:buSzPct val="100000"/>
        <a:buFontTx/>
        <a:buChar char="–"/>
        <a:tabLst/>
        <a:defRPr sz="2400" b="0" i="0" u="none" strike="noStrike" cap="none" spc="0" baseline="0">
          <a:solidFill>
            <a:srgbClr val="000000"/>
          </a:solidFill>
          <a:uFillTx/>
          <a:latin typeface="Tw Cen MT"/>
          <a:ea typeface="Tw Cen MT"/>
          <a:cs typeface="Tw Cen MT"/>
          <a:sym typeface="Tw Cen MT"/>
        </a:defRPr>
      </a:lvl5pPr>
      <a:lvl6pPr marL="2991309" marR="0" indent="-271933" algn="l" defTabSz="543876" latinLnBrk="0">
        <a:lnSpc>
          <a:spcPct val="100000"/>
        </a:lnSpc>
        <a:spcBef>
          <a:spcPts val="500"/>
        </a:spcBef>
        <a:spcAft>
          <a:spcPts val="0"/>
        </a:spcAft>
        <a:buClrTx/>
        <a:buSzPct val="100000"/>
        <a:buFontTx/>
        <a:buChar char="•"/>
        <a:tabLst/>
        <a:defRPr sz="2400" b="0" i="0" u="none" strike="noStrike" cap="none" spc="0" baseline="0">
          <a:solidFill>
            <a:srgbClr val="000000"/>
          </a:solidFill>
          <a:uFillTx/>
          <a:latin typeface="Tw Cen MT"/>
          <a:ea typeface="Tw Cen MT"/>
          <a:cs typeface="Tw Cen MT"/>
          <a:sym typeface="Tw Cen MT"/>
        </a:defRPr>
      </a:lvl6pPr>
      <a:lvl7pPr marL="3535184" marR="0" indent="-271933" algn="l" defTabSz="543876" latinLnBrk="0">
        <a:lnSpc>
          <a:spcPct val="100000"/>
        </a:lnSpc>
        <a:spcBef>
          <a:spcPts val="500"/>
        </a:spcBef>
        <a:spcAft>
          <a:spcPts val="0"/>
        </a:spcAft>
        <a:buClrTx/>
        <a:buSzPct val="100000"/>
        <a:buFontTx/>
        <a:buChar char="•"/>
        <a:tabLst/>
        <a:defRPr sz="2400" b="0" i="0" u="none" strike="noStrike" cap="none" spc="0" baseline="0">
          <a:solidFill>
            <a:srgbClr val="000000"/>
          </a:solidFill>
          <a:uFillTx/>
          <a:latin typeface="Tw Cen MT"/>
          <a:ea typeface="Tw Cen MT"/>
          <a:cs typeface="Tw Cen MT"/>
          <a:sym typeface="Tw Cen MT"/>
        </a:defRPr>
      </a:lvl7pPr>
      <a:lvl8pPr marL="4079056" marR="0" indent="-271933" algn="l" defTabSz="543876" latinLnBrk="0">
        <a:lnSpc>
          <a:spcPct val="100000"/>
        </a:lnSpc>
        <a:spcBef>
          <a:spcPts val="500"/>
        </a:spcBef>
        <a:spcAft>
          <a:spcPts val="0"/>
        </a:spcAft>
        <a:buClrTx/>
        <a:buSzPct val="100000"/>
        <a:buFontTx/>
        <a:buChar char="•"/>
        <a:tabLst/>
        <a:defRPr sz="2400" b="0" i="0" u="none" strike="noStrike" cap="none" spc="0" baseline="0">
          <a:solidFill>
            <a:srgbClr val="000000"/>
          </a:solidFill>
          <a:uFillTx/>
          <a:latin typeface="Tw Cen MT"/>
          <a:ea typeface="Tw Cen MT"/>
          <a:cs typeface="Tw Cen MT"/>
          <a:sym typeface="Tw Cen MT"/>
        </a:defRPr>
      </a:lvl8pPr>
      <a:lvl9pPr marL="4622934" marR="0" indent="-271933" algn="l" defTabSz="543876" latinLnBrk="0">
        <a:lnSpc>
          <a:spcPct val="100000"/>
        </a:lnSpc>
        <a:spcBef>
          <a:spcPts val="500"/>
        </a:spcBef>
        <a:spcAft>
          <a:spcPts val="0"/>
        </a:spcAft>
        <a:buClrTx/>
        <a:buSzPct val="100000"/>
        <a:buFontTx/>
        <a:buChar char="•"/>
        <a:tabLst/>
        <a:defRPr sz="2400" b="0" i="0" u="none" strike="noStrike" cap="none" spc="0" baseline="0">
          <a:solidFill>
            <a:srgbClr val="000000"/>
          </a:solidFill>
          <a:uFillTx/>
          <a:latin typeface="Tw Cen MT"/>
          <a:ea typeface="Tw Cen MT"/>
          <a:cs typeface="Tw Cen MT"/>
          <a:sym typeface="Tw Cen MT"/>
        </a:defRPr>
      </a:lvl9pPr>
    </p:bodyStyle>
    <p:otherStyle>
      <a:lvl1pPr marL="0" marR="0" indent="0" algn="l"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Century Gothic"/>
        </a:defRPr>
      </a:lvl1pPr>
      <a:lvl2pPr marL="0" marR="0" indent="457200" algn="l"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Century Gothic"/>
        </a:defRPr>
      </a:lvl2pPr>
      <a:lvl3pPr marL="0" marR="0" indent="914400" algn="l"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Century Gothic"/>
        </a:defRPr>
      </a:lvl3pPr>
      <a:lvl4pPr marL="0" marR="0" indent="1371600" algn="l"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Century Gothic"/>
        </a:defRPr>
      </a:lvl4pPr>
      <a:lvl5pPr marL="0" marR="0" indent="1828800" algn="l"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Century Gothic"/>
        </a:defRPr>
      </a:lvl5pPr>
      <a:lvl6pPr marL="0" marR="0" indent="2286000" algn="l"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Century Gothic"/>
        </a:defRPr>
      </a:lvl6pPr>
      <a:lvl7pPr marL="0" marR="0" indent="2743200" algn="l"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Century Gothic"/>
        </a:defRPr>
      </a:lvl7pPr>
      <a:lvl8pPr marL="0" marR="0" indent="3200400" algn="l"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Century Gothic"/>
        </a:defRPr>
      </a:lvl8pPr>
      <a:lvl9pPr marL="0" marR="0" indent="3657600" algn="l"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Century Gothic"/>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Segnaposto piè di pagina 4"/>
          <p:cNvSpPr txBox="1"/>
          <p:nvPr/>
        </p:nvSpPr>
        <p:spPr>
          <a:xfrm>
            <a:off x="2577587" y="6149971"/>
            <a:ext cx="7171216" cy="5668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83" tIns="35783" rIns="35783" bIns="35783">
            <a:spAutoFit/>
          </a:bodyPr>
          <a:lstStyle>
            <a:lvl1pPr algn="ctr">
              <a:defRPr sz="1100" i="1">
                <a:solidFill>
                  <a:schemeClr val="accent1"/>
                </a:solidFill>
                <a:latin typeface="Century Gothic"/>
                <a:ea typeface="Century Gothic"/>
                <a:cs typeface="Century Gothic"/>
                <a:sym typeface="Century Gothic"/>
              </a:defRPr>
            </a:lvl1pPr>
          </a:lstStyle>
          <a:p>
            <a:r>
              <a:t>This project has received funding from the European Union’s Horizon Europe research and innovation programme under grant agreement No 101135417. Additionally, this Work has received funding from the Swiss State Secretariat for Education, Research and Innovation (SERI) for its Associate Partner.</a:t>
            </a:r>
          </a:p>
        </p:txBody>
      </p:sp>
      <p:sp>
        <p:nvSpPr>
          <p:cNvPr id="55" name="Segnaposto testo 8"/>
          <p:cNvSpPr txBox="1">
            <a:spLocks noGrp="1"/>
          </p:cNvSpPr>
          <p:nvPr>
            <p:ph type="subTitle" sz="quarter" idx="1"/>
          </p:nvPr>
        </p:nvSpPr>
        <p:spPr>
          <a:xfrm>
            <a:off x="916056" y="3752460"/>
            <a:ext cx="10386605" cy="855998"/>
          </a:xfrm>
          <a:prstGeom prst="rect">
            <a:avLst/>
          </a:prstGeom>
        </p:spPr>
        <p:txBody>
          <a:bodyPr/>
          <a:lstStyle>
            <a:lvl1pPr>
              <a:defRPr>
                <a:solidFill>
                  <a:srgbClr val="25C7BB"/>
                </a:solidFill>
                <a:latin typeface="Tw Cen MT"/>
                <a:ea typeface="Tw Cen MT"/>
                <a:cs typeface="Tw Cen MT"/>
                <a:sym typeface="Tw Cen MT"/>
              </a:defRPr>
            </a:lvl1pPr>
          </a:lstStyle>
          <a:p>
            <a:r>
              <a:t>– Advanced topics -</a:t>
            </a:r>
          </a:p>
        </p:txBody>
      </p:sp>
      <p:pic>
        <p:nvPicPr>
          <p:cNvPr id="56" name="Immagine 2" descr="Immagine 2"/>
          <p:cNvPicPr>
            <a:picLocks noChangeAspect="1"/>
          </p:cNvPicPr>
          <p:nvPr/>
        </p:nvPicPr>
        <p:blipFill>
          <a:blip r:embed="rId2"/>
          <a:stretch>
            <a:fillRect/>
          </a:stretch>
        </p:blipFill>
        <p:spPr>
          <a:xfrm>
            <a:off x="4695457" y="910539"/>
            <a:ext cx="2827804" cy="1454299"/>
          </a:xfrm>
          <a:prstGeom prst="rect">
            <a:avLst/>
          </a:prstGeom>
          <a:ln w="12700">
            <a:miter lim="400000"/>
          </a:ln>
        </p:spPr>
      </p:pic>
      <p:sp>
        <p:nvSpPr>
          <p:cNvPr id="57" name="Titolo 7"/>
          <p:cNvSpPr txBox="1">
            <a:spLocks noGrp="1"/>
          </p:cNvSpPr>
          <p:nvPr>
            <p:ph type="ctrTitle"/>
          </p:nvPr>
        </p:nvSpPr>
        <p:spPr>
          <a:xfrm>
            <a:off x="963083" y="2491912"/>
            <a:ext cx="10386605" cy="1362076"/>
          </a:xfrm>
          <a:prstGeom prst="rect">
            <a:avLst/>
          </a:prstGeom>
        </p:spPr>
        <p:txBody>
          <a:bodyPr>
            <a:normAutofit fontScale="90000"/>
          </a:bodyPr>
          <a:lstStyle/>
          <a:p>
            <a:pPr>
              <a:defRPr sz="3200"/>
            </a:pPr>
            <a:r>
              <a:t>Standardization and standards </a:t>
            </a:r>
            <a:br/>
            <a:r>
              <a:t>for mobility and transport </a:t>
            </a:r>
            <a:br/>
            <a:r>
              <a:t>in the ecosystem of swappable batteries</a:t>
            </a:r>
          </a:p>
        </p:txBody>
      </p:sp>
      <p:sp>
        <p:nvSpPr>
          <p:cNvPr id="58" name="Textfeld 6"/>
          <p:cNvSpPr txBox="1"/>
          <p:nvPr/>
        </p:nvSpPr>
        <p:spPr>
          <a:xfrm>
            <a:off x="3865215" y="5142562"/>
            <a:ext cx="4880611" cy="646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a:latin typeface="Tw Cen MT"/>
                <a:ea typeface="Tw Cen MT"/>
                <a:cs typeface="Tw Cen MT"/>
                <a:sym typeface="Tw Cen MT"/>
              </a:defRPr>
            </a:pPr>
            <a:r>
              <a:rPr dirty="0"/>
              <a:t>Prof. Dr. </a:t>
            </a:r>
            <a:r>
              <a:rPr lang="nl-BE" dirty="0"/>
              <a:t>Ir. </a:t>
            </a:r>
            <a:r>
              <a:rPr dirty="0"/>
              <a:t>Peter Van den Bossche</a:t>
            </a:r>
          </a:p>
          <a:p>
            <a:pPr algn="ctr">
              <a:defRPr>
                <a:latin typeface="Tw Cen MT"/>
                <a:ea typeface="Tw Cen MT"/>
                <a:cs typeface="Tw Cen MT"/>
                <a:sym typeface="Tw Cen MT"/>
              </a:defRPr>
            </a:pPr>
            <a:r>
              <a:rPr dirty="0"/>
              <a:t>Vrije Universiteit Brussel</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Segnaposto numero diapositiva 4"/>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10</a:t>
            </a:fld>
            <a:endParaRPr/>
          </a:p>
        </p:txBody>
      </p:sp>
      <p:sp>
        <p:nvSpPr>
          <p:cNvPr id="103" name="Segnaposto piè di pagina 4"/>
          <p:cNvSpPr txBox="1"/>
          <p:nvPr/>
        </p:nvSpPr>
        <p:spPr>
          <a:xfrm>
            <a:off x="2577587" y="6149971"/>
            <a:ext cx="7171216" cy="5668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83" tIns="35783" rIns="35783" bIns="35783">
            <a:spAutoFit/>
          </a:bodyPr>
          <a:lstStyle>
            <a:lvl1pPr algn="ctr">
              <a:defRPr sz="1100" i="1">
                <a:solidFill>
                  <a:schemeClr val="accent1"/>
                </a:solidFill>
                <a:latin typeface="Century Gothic"/>
                <a:ea typeface="Century Gothic"/>
                <a:cs typeface="Century Gothic"/>
                <a:sym typeface="Century Gothic"/>
              </a:defRPr>
            </a:lvl1pPr>
          </a:lstStyle>
          <a:p>
            <a:r>
              <a:t>This project has received funding from the European Union’s Horizon Europe research and innovation programme under grant agreement No 101135417. Additionally, this Work has received funding from the Swiss State Secretariat for Education, Research and Innovation (SERI) for its Associate Partner.</a:t>
            </a:r>
          </a:p>
        </p:txBody>
      </p:sp>
      <p:sp>
        <p:nvSpPr>
          <p:cNvPr id="104" name="Titolo 2"/>
          <p:cNvSpPr txBox="1">
            <a:spLocks noGrp="1"/>
          </p:cNvSpPr>
          <p:nvPr>
            <p:ph type="title"/>
          </p:nvPr>
        </p:nvSpPr>
        <p:spPr>
          <a:xfrm>
            <a:off x="599414" y="258395"/>
            <a:ext cx="10972801" cy="672076"/>
          </a:xfrm>
          <a:prstGeom prst="rect">
            <a:avLst/>
          </a:prstGeom>
        </p:spPr>
        <p:txBody>
          <a:bodyPr>
            <a:normAutofit fontScale="90000"/>
          </a:bodyPr>
          <a:lstStyle/>
          <a:p>
            <a:pPr defTabSz="375264">
              <a:defRPr sz="2392">
                <a:effectLst/>
              </a:defRPr>
            </a:pPr>
            <a:r>
              <a:t>2. State of the art</a:t>
            </a:r>
            <a:br/>
            <a:r>
              <a:rPr sz="1932"/>
              <a:t>Harmonization and reference </a:t>
            </a:r>
          </a:p>
        </p:txBody>
      </p:sp>
      <p:sp>
        <p:nvSpPr>
          <p:cNvPr id="105" name="Rectangle 2"/>
          <p:cNvSpPr txBox="1">
            <a:spLocks noGrp="1"/>
          </p:cNvSpPr>
          <p:nvPr>
            <p:ph type="body" idx="1"/>
          </p:nvPr>
        </p:nvSpPr>
        <p:spPr>
          <a:xfrm>
            <a:off x="609599" y="719860"/>
            <a:ext cx="11508508" cy="5418279"/>
          </a:xfrm>
          <a:prstGeom prst="rect">
            <a:avLst/>
          </a:prstGeom>
        </p:spPr>
        <p:txBody>
          <a:bodyPr lIns="45719" tIns="45719" rIns="45719" bIns="45719" anchor="ctr"/>
          <a:lstStyle/>
          <a:p>
            <a:pPr marL="0" indent="0" defTabSz="914400">
              <a:lnSpc>
                <a:spcPct val="150000"/>
              </a:lnSpc>
              <a:spcBef>
                <a:spcPts val="0"/>
              </a:spcBef>
              <a:buSzTx/>
              <a:buFont typeface="Wingdings"/>
              <a:buNone/>
              <a:defRPr sz="2000"/>
            </a:pPr>
            <a:r>
              <a:t>Referencing or harmonizing standards in EU regulations supports implementation of swappable battery systems.</a:t>
            </a:r>
          </a:p>
          <a:p>
            <a:pPr marL="0" indent="0" defTabSz="914400">
              <a:lnSpc>
                <a:spcPct val="150000"/>
              </a:lnSpc>
              <a:spcBef>
                <a:spcPts val="0"/>
              </a:spcBef>
              <a:buSzTx/>
              <a:buFont typeface="Wingdings"/>
              <a:buNone/>
              <a:defRPr sz="2000" b="1"/>
            </a:pPr>
            <a:r>
              <a:t>Relevant EU regulations:</a:t>
            </a:r>
          </a:p>
          <a:p>
            <a:pPr marL="342899" indent="-342899" defTabSz="914400">
              <a:lnSpc>
                <a:spcPct val="150000"/>
              </a:lnSpc>
              <a:spcBef>
                <a:spcPts val="0"/>
              </a:spcBef>
              <a:buFont typeface="Arial"/>
              <a:buChar char="•"/>
              <a:defRPr sz="2000"/>
            </a:pPr>
            <a:r>
              <a:t>Regulation (EU) 2023/1542 – on batteries and waste batteries</a:t>
            </a:r>
          </a:p>
          <a:p>
            <a:pPr marL="630237" lvl="1" indent="-268288" defTabSz="914400">
              <a:lnSpc>
                <a:spcPct val="150000"/>
              </a:lnSpc>
              <a:spcBef>
                <a:spcPts val="0"/>
              </a:spcBef>
              <a:buFont typeface="Arial"/>
              <a:defRPr sz="2000"/>
            </a:pPr>
            <a:r>
              <a:t>Standardized swappable batteries could reshape battery type definitions.</a:t>
            </a:r>
            <a:endParaRPr sz="2400"/>
          </a:p>
          <a:p>
            <a:pPr marL="630237" lvl="1" indent="-268288" defTabSz="914400">
              <a:lnSpc>
                <a:spcPct val="150000"/>
              </a:lnSpc>
              <a:spcBef>
                <a:spcPts val="0"/>
              </a:spcBef>
              <a:buFont typeface="Arial"/>
              <a:defRPr sz="2000"/>
            </a:pPr>
            <a:r>
              <a:t>Compliance with standards might serve as sole classification criteria.</a:t>
            </a:r>
            <a:endParaRPr sz="2400"/>
          </a:p>
          <a:p>
            <a:pPr marL="342899" indent="-342899" defTabSz="914400">
              <a:lnSpc>
                <a:spcPct val="150000"/>
              </a:lnSpc>
              <a:spcBef>
                <a:spcPts val="0"/>
              </a:spcBef>
              <a:buFont typeface="Arial"/>
              <a:buChar char="•"/>
              <a:defRPr sz="2000"/>
            </a:pPr>
            <a:r>
              <a:t>Regulation (EU) 2023/1804 – on alternative fuels infrastructure</a:t>
            </a:r>
          </a:p>
          <a:p>
            <a:pPr marL="630237" lvl="1" indent="-268288" defTabSz="914400">
              <a:lnSpc>
                <a:spcPct val="150000"/>
              </a:lnSpc>
              <a:spcBef>
                <a:spcPts val="0"/>
              </a:spcBef>
              <a:buFont typeface="Arial"/>
              <a:defRPr sz="2000"/>
            </a:pPr>
            <a:r>
              <a:t>Should reference standardized battery swapping stations.</a:t>
            </a:r>
            <a:endParaRPr sz="2400"/>
          </a:p>
          <a:p>
            <a:pPr marL="630237" lvl="1" indent="-268288" defTabSz="914400">
              <a:lnSpc>
                <a:spcPct val="150000"/>
              </a:lnSpc>
              <a:spcBef>
                <a:spcPts val="0"/>
              </a:spcBef>
              <a:buFont typeface="Arial"/>
              <a:defRPr sz="2000"/>
            </a:pPr>
            <a:r>
              <a:t>Include minimum density requirements for fair infrastructure coverage.</a:t>
            </a:r>
            <a:endParaRPr sz="2400"/>
          </a:p>
          <a:p>
            <a:pPr marL="342899" indent="-342899" defTabSz="914400">
              <a:lnSpc>
                <a:spcPct val="150000"/>
              </a:lnSpc>
              <a:spcBef>
                <a:spcPts val="0"/>
              </a:spcBef>
              <a:buFont typeface="Arial"/>
              <a:buChar char="•"/>
              <a:defRPr sz="2000"/>
            </a:pPr>
            <a:r>
              <a:t>Regulation (EU) No 168/2013 – on vehicle type approval</a:t>
            </a:r>
          </a:p>
          <a:p>
            <a:pPr marL="630237" lvl="1" indent="-268288" defTabSz="914400">
              <a:lnSpc>
                <a:spcPct val="150000"/>
              </a:lnSpc>
              <a:spcBef>
                <a:spcPts val="0"/>
              </a:spcBef>
              <a:buFont typeface="Arial"/>
              <a:defRPr sz="2000"/>
            </a:pPr>
            <a:r>
              <a:t>Standards enable type approval of vehicles without fixed batteries.</a:t>
            </a:r>
            <a:endParaRPr sz="2400"/>
          </a:p>
          <a:p>
            <a:pPr marL="630237" lvl="1" indent="-268288" defTabSz="914400">
              <a:lnSpc>
                <a:spcPct val="150000"/>
              </a:lnSpc>
              <a:spcBef>
                <a:spcPts val="0"/>
              </a:spcBef>
              <a:buFont typeface="Arial"/>
              <a:defRPr sz="2000"/>
            </a:pPr>
            <a:r>
              <a:t>Helps maintain vehicle approval across different standardized battery options.</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Segnaposto numero diapositiva 4"/>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11</a:t>
            </a:fld>
            <a:endParaRPr/>
          </a:p>
        </p:txBody>
      </p:sp>
      <p:sp>
        <p:nvSpPr>
          <p:cNvPr id="108" name="Segnaposto piè di pagina 4"/>
          <p:cNvSpPr txBox="1"/>
          <p:nvPr/>
        </p:nvSpPr>
        <p:spPr>
          <a:xfrm>
            <a:off x="2577587" y="6149971"/>
            <a:ext cx="7171216" cy="5668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83" tIns="35783" rIns="35783" bIns="35783">
            <a:spAutoFit/>
          </a:bodyPr>
          <a:lstStyle>
            <a:lvl1pPr algn="ctr">
              <a:defRPr sz="1100" i="1">
                <a:solidFill>
                  <a:schemeClr val="accent1"/>
                </a:solidFill>
                <a:latin typeface="Century Gothic"/>
                <a:ea typeface="Century Gothic"/>
                <a:cs typeface="Century Gothic"/>
                <a:sym typeface="Century Gothic"/>
              </a:defRPr>
            </a:lvl1pPr>
          </a:lstStyle>
          <a:p>
            <a:r>
              <a:t>This project has received funding from the European Union’s Horizon Europe research and innovation programme under grant agreement No 101135417. Additionally, this Work has received funding from the Swiss State Secretariat for Education, Research and Innovation (SERI) for its Associate Partner.</a:t>
            </a:r>
          </a:p>
        </p:txBody>
      </p:sp>
      <p:sp>
        <p:nvSpPr>
          <p:cNvPr id="109" name="Titolo 2"/>
          <p:cNvSpPr txBox="1">
            <a:spLocks noGrp="1"/>
          </p:cNvSpPr>
          <p:nvPr>
            <p:ph type="title"/>
          </p:nvPr>
        </p:nvSpPr>
        <p:spPr>
          <a:xfrm>
            <a:off x="599414" y="258395"/>
            <a:ext cx="10972801" cy="672076"/>
          </a:xfrm>
          <a:prstGeom prst="rect">
            <a:avLst/>
          </a:prstGeom>
        </p:spPr>
        <p:txBody>
          <a:bodyPr>
            <a:normAutofit fontScale="90000"/>
          </a:bodyPr>
          <a:lstStyle/>
          <a:p>
            <a:pPr defTabSz="346711">
              <a:defRPr sz="2210">
                <a:effectLst/>
              </a:defRPr>
            </a:pPr>
            <a:r>
              <a:t>3.</a:t>
            </a:r>
            <a:r>
              <a:rPr sz="2720"/>
              <a:t> </a:t>
            </a:r>
            <a:r>
              <a:t>State of the art standardization </a:t>
            </a:r>
            <a:br/>
            <a:r>
              <a:rPr sz="1785"/>
              <a:t>IEC 62840 standard</a:t>
            </a:r>
          </a:p>
        </p:txBody>
      </p:sp>
      <p:sp>
        <p:nvSpPr>
          <p:cNvPr id="110" name="Rectangle 2"/>
          <p:cNvSpPr txBox="1">
            <a:spLocks noGrp="1"/>
          </p:cNvSpPr>
          <p:nvPr>
            <p:ph type="body" idx="1"/>
          </p:nvPr>
        </p:nvSpPr>
        <p:spPr>
          <a:xfrm>
            <a:off x="567267" y="1083351"/>
            <a:ext cx="10648710" cy="4691298"/>
          </a:xfrm>
          <a:prstGeom prst="rect">
            <a:avLst/>
          </a:prstGeom>
        </p:spPr>
        <p:txBody>
          <a:bodyPr lIns="45719" tIns="45719" rIns="45719" bIns="45719" anchor="ctr">
            <a:normAutofit fontScale="92500"/>
          </a:bodyPr>
          <a:lstStyle/>
          <a:p>
            <a:pPr marL="0" indent="0" defTabSz="914400">
              <a:lnSpc>
                <a:spcPct val="150000"/>
              </a:lnSpc>
              <a:spcBef>
                <a:spcPts val="0"/>
              </a:spcBef>
              <a:buSzTx/>
              <a:buFont typeface="Wingdings"/>
              <a:buNone/>
              <a:defRPr sz="2000" b="1"/>
            </a:pPr>
            <a:r>
              <a:t>IEC 62840 series: Electric vehicle battery swap system </a:t>
            </a:r>
          </a:p>
          <a:p>
            <a:pPr marL="342899" indent="-342899" defTabSz="914400">
              <a:lnSpc>
                <a:spcPct val="150000"/>
              </a:lnSpc>
              <a:spcBef>
                <a:spcPts val="0"/>
              </a:spcBef>
              <a:buFont typeface="Arial"/>
              <a:buChar char="•"/>
              <a:defRPr sz="2000"/>
            </a:pPr>
            <a:r>
              <a:t>Drafted by IEC TC69 WG13 (CN lead)</a:t>
            </a:r>
          </a:p>
          <a:p>
            <a:pPr marL="0" indent="0" defTabSz="914400">
              <a:lnSpc>
                <a:spcPct val="150000"/>
              </a:lnSpc>
              <a:spcBef>
                <a:spcPts val="0"/>
              </a:spcBef>
              <a:buSzTx/>
              <a:buFont typeface="Wingdings"/>
              <a:buNone/>
              <a:defRPr sz="2000"/>
            </a:pPr>
            <a:endParaRPr/>
          </a:p>
          <a:p>
            <a:pPr marL="0" indent="0" defTabSz="914400">
              <a:lnSpc>
                <a:spcPct val="150000"/>
              </a:lnSpc>
              <a:spcBef>
                <a:spcPts val="0"/>
              </a:spcBef>
              <a:buSzTx/>
              <a:buFont typeface="Wingdings"/>
              <a:buNone/>
              <a:defRPr sz="2000" b="1"/>
            </a:pPr>
            <a:r>
              <a:t>Part 1: "General and guidance" (2025)</a:t>
            </a:r>
            <a:r>
              <a:rPr b="0"/>
              <a:t> provides:</a:t>
            </a:r>
          </a:p>
          <a:p>
            <a:pPr marL="342899" indent="-342899" defTabSz="914400">
              <a:lnSpc>
                <a:spcPct val="150000"/>
              </a:lnSpc>
              <a:spcBef>
                <a:spcPts val="0"/>
              </a:spcBef>
              <a:buFont typeface="Arial"/>
              <a:buChar char="•"/>
              <a:defRPr sz="2000"/>
            </a:pPr>
            <a:r>
              <a:t>An overview of battery exchange systems for electric road vehicles.</a:t>
            </a:r>
          </a:p>
          <a:p>
            <a:pPr marL="342899" indent="-342899" defTabSz="914400">
              <a:lnSpc>
                <a:spcPct val="150000"/>
              </a:lnSpc>
              <a:spcBef>
                <a:spcPts val="0"/>
              </a:spcBef>
              <a:buFont typeface="Arial"/>
              <a:buChar char="•"/>
              <a:defRPr sz="2000"/>
            </a:pPr>
            <a:r>
              <a:t>System concepts and key use cases.</a:t>
            </a:r>
          </a:p>
          <a:p>
            <a:pPr marL="342899" indent="-342899" defTabSz="914400">
              <a:lnSpc>
                <a:spcPct val="150000"/>
              </a:lnSpc>
              <a:spcBef>
                <a:spcPts val="0"/>
              </a:spcBef>
              <a:buFont typeface="Arial"/>
              <a:buChar char="•"/>
              <a:defRPr sz="2000"/>
            </a:pPr>
            <a:r>
              <a:t>Differentiates between:</a:t>
            </a:r>
          </a:p>
          <a:p>
            <a:pPr marL="573087" lvl="1" indent="-285750" defTabSz="914400">
              <a:lnSpc>
                <a:spcPct val="150000"/>
              </a:lnSpc>
              <a:spcBef>
                <a:spcPts val="0"/>
              </a:spcBef>
              <a:buFont typeface="Arial"/>
              <a:defRPr sz="2000" b="1"/>
            </a:pPr>
            <a:r>
              <a:t>Swappable</a:t>
            </a:r>
            <a:r>
              <a:rPr b="0"/>
              <a:t> battery systems (handled by the charging station; aimed at cars and heavy-duty vehicles).</a:t>
            </a:r>
            <a:endParaRPr sz="2500"/>
          </a:p>
          <a:p>
            <a:pPr marL="573087" lvl="1" indent="-285750" defTabSz="914400">
              <a:lnSpc>
                <a:spcPct val="150000"/>
              </a:lnSpc>
              <a:spcBef>
                <a:spcPts val="0"/>
              </a:spcBef>
              <a:buFont typeface="Arial"/>
              <a:defRPr sz="2000" b="1"/>
            </a:pPr>
            <a:r>
              <a:t>Removable</a:t>
            </a:r>
            <a:r>
              <a:rPr b="0"/>
              <a:t> battery systems (manually handled; aimed at light vehicles like those in the project).</a:t>
            </a:r>
            <a:endParaRPr sz="2500"/>
          </a:p>
          <a:p>
            <a:pPr marL="342899" indent="-342899" defTabSz="914400">
              <a:lnSpc>
                <a:spcPct val="150000"/>
              </a:lnSpc>
              <a:spcBef>
                <a:spcPts val="0"/>
              </a:spcBef>
              <a:buFont typeface="Arial"/>
              <a:buChar char="•"/>
              <a:defRPr sz="2000"/>
            </a:pPr>
            <a:r>
              <a:t>Describes typical system components for both types.</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Segnaposto numero diapositiva 4"/>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12</a:t>
            </a:fld>
            <a:endParaRPr/>
          </a:p>
        </p:txBody>
      </p:sp>
      <p:sp>
        <p:nvSpPr>
          <p:cNvPr id="113" name="Segnaposto piè di pagina 4"/>
          <p:cNvSpPr txBox="1"/>
          <p:nvPr/>
        </p:nvSpPr>
        <p:spPr>
          <a:xfrm>
            <a:off x="2577587" y="6149971"/>
            <a:ext cx="7171216" cy="5668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83" tIns="35783" rIns="35783" bIns="35783">
            <a:spAutoFit/>
          </a:bodyPr>
          <a:lstStyle>
            <a:lvl1pPr algn="ctr">
              <a:defRPr sz="1100" i="1">
                <a:solidFill>
                  <a:schemeClr val="accent1"/>
                </a:solidFill>
                <a:latin typeface="Century Gothic"/>
                <a:ea typeface="Century Gothic"/>
                <a:cs typeface="Century Gothic"/>
                <a:sym typeface="Century Gothic"/>
              </a:defRPr>
            </a:lvl1pPr>
          </a:lstStyle>
          <a:p>
            <a:r>
              <a:t>This project has received funding from the European Union’s Horizon Europe research and innovation programme under grant agreement No 101135417. Additionally, this Work has received funding from the Swiss State Secretariat for Education, Research and Innovation (SERI) for its Associate Partner.</a:t>
            </a:r>
          </a:p>
        </p:txBody>
      </p:sp>
      <p:sp>
        <p:nvSpPr>
          <p:cNvPr id="114" name="Titolo 2"/>
          <p:cNvSpPr txBox="1">
            <a:spLocks noGrp="1"/>
          </p:cNvSpPr>
          <p:nvPr>
            <p:ph type="title"/>
          </p:nvPr>
        </p:nvSpPr>
        <p:spPr>
          <a:xfrm>
            <a:off x="599414" y="258395"/>
            <a:ext cx="10972801" cy="672076"/>
          </a:xfrm>
          <a:prstGeom prst="rect">
            <a:avLst/>
          </a:prstGeom>
        </p:spPr>
        <p:txBody>
          <a:bodyPr>
            <a:normAutofit fontScale="90000"/>
          </a:bodyPr>
          <a:lstStyle/>
          <a:p>
            <a:pPr defTabSz="346711">
              <a:defRPr sz="2210">
                <a:effectLst/>
              </a:defRPr>
            </a:pPr>
            <a:r>
              <a:t>3.</a:t>
            </a:r>
            <a:r>
              <a:rPr sz="2720"/>
              <a:t> </a:t>
            </a:r>
            <a:r>
              <a:t>State of the art standardization </a:t>
            </a:r>
            <a:br/>
            <a:r>
              <a:rPr sz="1785"/>
              <a:t>IEC 62840 standard</a:t>
            </a:r>
          </a:p>
        </p:txBody>
      </p:sp>
      <p:sp>
        <p:nvSpPr>
          <p:cNvPr id="115" name="Segnaposto contenuto 1"/>
          <p:cNvSpPr txBox="1">
            <a:spLocks noGrp="1"/>
          </p:cNvSpPr>
          <p:nvPr>
            <p:ph type="body" idx="1"/>
          </p:nvPr>
        </p:nvSpPr>
        <p:spPr>
          <a:xfrm>
            <a:off x="609600" y="1075718"/>
            <a:ext cx="10972800" cy="4929006"/>
          </a:xfrm>
          <a:prstGeom prst="rect">
            <a:avLst/>
          </a:prstGeom>
        </p:spPr>
        <p:txBody>
          <a:bodyPr/>
          <a:lstStyle/>
          <a:p>
            <a:pPr marL="0" indent="0" defTabSz="914400">
              <a:lnSpc>
                <a:spcPct val="135000"/>
              </a:lnSpc>
              <a:spcBef>
                <a:spcPts val="0"/>
              </a:spcBef>
              <a:buSzTx/>
              <a:buFont typeface="Wingdings"/>
              <a:buNone/>
              <a:defRPr sz="2300" b="1"/>
            </a:pPr>
            <a:r>
              <a:t>Part 2: "Safety requirements" (</a:t>
            </a:r>
            <a:r>
              <a:rPr b="0"/>
              <a:t>2016, second edition 2025</a:t>
            </a:r>
            <a:r>
              <a:t>)</a:t>
            </a:r>
            <a:r>
              <a:rPr b="0"/>
              <a:t>:</a:t>
            </a:r>
          </a:p>
          <a:p>
            <a:pPr marL="0" indent="0">
              <a:lnSpc>
                <a:spcPct val="135000"/>
              </a:lnSpc>
              <a:spcBef>
                <a:spcPts val="0"/>
              </a:spcBef>
              <a:buSzTx/>
              <a:buFont typeface="Wingdings"/>
              <a:buNone/>
              <a:defRPr sz="2300"/>
            </a:pPr>
            <a:r>
              <a:t>Covers general safety requirements for both swappable and removable battery systems.</a:t>
            </a:r>
          </a:p>
          <a:p>
            <a:pPr>
              <a:lnSpc>
                <a:spcPct val="135000"/>
              </a:lnSpc>
              <a:spcBef>
                <a:spcPts val="0"/>
              </a:spcBef>
              <a:buFont typeface="Arial"/>
              <a:buChar char="•"/>
              <a:defRPr sz="2300"/>
            </a:pPr>
            <a:r>
              <a:t>Systems must be reliably designed and constructed to:</a:t>
            </a:r>
          </a:p>
          <a:p>
            <a:pPr marL="630237" lvl="1" indent="-268288">
              <a:lnSpc>
                <a:spcPct val="135000"/>
              </a:lnSpc>
              <a:spcBef>
                <a:spcPts val="0"/>
              </a:spcBef>
              <a:buFont typeface="Arial"/>
              <a:defRPr sz="2300"/>
            </a:pPr>
            <a:r>
              <a:t>Ensure safe performance under normal use.</a:t>
            </a:r>
            <a:endParaRPr sz="2700"/>
          </a:p>
          <a:p>
            <a:pPr marL="630237" lvl="1" indent="-268288">
              <a:lnSpc>
                <a:spcPct val="135000"/>
              </a:lnSpc>
              <a:spcBef>
                <a:spcPts val="0"/>
              </a:spcBef>
              <a:buFont typeface="Arial"/>
              <a:defRPr sz="2300"/>
            </a:pPr>
            <a:r>
              <a:t>Minimize risks to people, equipment, and the environment</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Segnaposto numero diapositiva 4"/>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13</a:t>
            </a:fld>
            <a:endParaRPr/>
          </a:p>
        </p:txBody>
      </p:sp>
      <p:sp>
        <p:nvSpPr>
          <p:cNvPr id="118" name="Segnaposto piè di pagina 4"/>
          <p:cNvSpPr txBox="1"/>
          <p:nvPr/>
        </p:nvSpPr>
        <p:spPr>
          <a:xfrm>
            <a:off x="2577587" y="6149971"/>
            <a:ext cx="7171216" cy="5668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83" tIns="35783" rIns="35783" bIns="35783">
            <a:spAutoFit/>
          </a:bodyPr>
          <a:lstStyle>
            <a:lvl1pPr algn="ctr">
              <a:defRPr sz="1100" i="1">
                <a:solidFill>
                  <a:schemeClr val="accent1"/>
                </a:solidFill>
                <a:latin typeface="Century Gothic"/>
                <a:ea typeface="Century Gothic"/>
                <a:cs typeface="Century Gothic"/>
                <a:sym typeface="Century Gothic"/>
              </a:defRPr>
            </a:lvl1pPr>
          </a:lstStyle>
          <a:p>
            <a:r>
              <a:t>This project has received funding from the European Union’s Horizon Europe research and innovation programme under grant agreement No 101135417. Additionally, this Work has received funding from the Swiss State Secretariat for Education, Research and Innovation (SERI) for its Associate Partner.</a:t>
            </a:r>
          </a:p>
        </p:txBody>
      </p:sp>
      <p:sp>
        <p:nvSpPr>
          <p:cNvPr id="119" name="Titolo 2"/>
          <p:cNvSpPr txBox="1">
            <a:spLocks noGrp="1"/>
          </p:cNvSpPr>
          <p:nvPr>
            <p:ph type="title"/>
          </p:nvPr>
        </p:nvSpPr>
        <p:spPr>
          <a:xfrm>
            <a:off x="599414" y="258395"/>
            <a:ext cx="10972801" cy="672076"/>
          </a:xfrm>
          <a:prstGeom prst="rect">
            <a:avLst/>
          </a:prstGeom>
        </p:spPr>
        <p:txBody>
          <a:bodyPr>
            <a:normAutofit fontScale="90000"/>
          </a:bodyPr>
          <a:lstStyle/>
          <a:p>
            <a:pPr defTabSz="346711">
              <a:defRPr sz="2210">
                <a:effectLst/>
              </a:defRPr>
            </a:pPr>
            <a:r>
              <a:t>3.</a:t>
            </a:r>
            <a:r>
              <a:rPr sz="2720"/>
              <a:t> </a:t>
            </a:r>
            <a:r>
              <a:t>State of the art standardization </a:t>
            </a:r>
            <a:br/>
            <a:r>
              <a:rPr sz="1785"/>
              <a:t>IEC 62840 standard</a:t>
            </a:r>
          </a:p>
        </p:txBody>
      </p:sp>
      <p:sp>
        <p:nvSpPr>
          <p:cNvPr id="120" name="Segnaposto contenuto 1"/>
          <p:cNvSpPr txBox="1">
            <a:spLocks noGrp="1"/>
          </p:cNvSpPr>
          <p:nvPr>
            <p:ph type="body" idx="1"/>
          </p:nvPr>
        </p:nvSpPr>
        <p:spPr>
          <a:prstGeom prst="rect">
            <a:avLst/>
          </a:prstGeom>
        </p:spPr>
        <p:txBody>
          <a:bodyPr/>
          <a:lstStyle/>
          <a:p>
            <a:pPr marL="0" indent="0">
              <a:lnSpc>
                <a:spcPct val="135000"/>
              </a:lnSpc>
              <a:spcBef>
                <a:spcPts val="0"/>
              </a:spcBef>
              <a:buSzTx/>
              <a:buFont typeface="Wingdings"/>
              <a:buNone/>
              <a:defRPr sz="2200" b="1"/>
            </a:pPr>
            <a:r>
              <a:t>Part 3</a:t>
            </a:r>
            <a:r>
              <a:rPr b="0"/>
              <a:t>: </a:t>
            </a:r>
            <a:r>
              <a:t>“Particular safety and interoperability requirements for battery swap systems operating with removable RESS/battery systems” </a:t>
            </a:r>
          </a:p>
          <a:p>
            <a:pPr marL="0" indent="0">
              <a:lnSpc>
                <a:spcPct val="135000"/>
              </a:lnSpc>
              <a:spcBef>
                <a:spcPts val="0"/>
              </a:spcBef>
              <a:buSzTx/>
              <a:buFont typeface="Wingdings"/>
              <a:buNone/>
              <a:defRPr sz="2200"/>
            </a:pPr>
            <a:r>
              <a:t>Initially published as a PAS (Publicly Available Specification) based on IEC 61851-3 draft.</a:t>
            </a:r>
          </a:p>
          <a:p>
            <a:pPr marL="0" indent="0">
              <a:lnSpc>
                <a:spcPct val="135000"/>
              </a:lnSpc>
              <a:spcBef>
                <a:spcPts val="0"/>
              </a:spcBef>
              <a:buSzTx/>
              <a:buFont typeface="Wingdings"/>
              <a:buNone/>
              <a:defRPr sz="2200"/>
            </a:pPr>
            <a:r>
              <a:t>Currently being revised to be fully integrated into the IEC 62840 series. Provides:</a:t>
            </a:r>
          </a:p>
          <a:p>
            <a:pPr marL="342899" indent="-342899">
              <a:lnSpc>
                <a:spcPct val="135000"/>
              </a:lnSpc>
              <a:spcBef>
                <a:spcPts val="0"/>
              </a:spcBef>
              <a:buFont typeface="Arial"/>
              <a:buChar char="•"/>
              <a:defRPr sz="2200"/>
            </a:pPr>
            <a:r>
              <a:t>Specific requirements and for handheld swappable battery systems (HBS).</a:t>
            </a:r>
          </a:p>
          <a:p>
            <a:pPr marL="342899" indent="-342899">
              <a:lnSpc>
                <a:spcPct val="135000"/>
              </a:lnSpc>
              <a:spcBef>
                <a:spcPts val="0"/>
              </a:spcBef>
              <a:buFont typeface="Arial"/>
              <a:buChar char="•"/>
              <a:defRPr sz="2200"/>
            </a:pPr>
            <a:r>
              <a:t>Extends Parts 1 and 2 with application-specific provisions.</a:t>
            </a:r>
          </a:p>
          <a:p>
            <a:pPr marL="342899" indent="-342899">
              <a:lnSpc>
                <a:spcPct val="135000"/>
              </a:lnSpc>
              <a:spcBef>
                <a:spcPts val="0"/>
              </a:spcBef>
              <a:buFont typeface="Arial"/>
              <a:buChar char="•"/>
              <a:defRPr sz="2200"/>
            </a:pPr>
            <a:r>
              <a:t>Applies to partly or fully electric vehicles using removable RESS/battery systems.</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Segnaposto numero diapositiva 4"/>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14</a:t>
            </a:fld>
            <a:endParaRPr/>
          </a:p>
        </p:txBody>
      </p:sp>
      <p:sp>
        <p:nvSpPr>
          <p:cNvPr id="123" name="Segnaposto piè di pagina 4"/>
          <p:cNvSpPr txBox="1"/>
          <p:nvPr/>
        </p:nvSpPr>
        <p:spPr>
          <a:xfrm>
            <a:off x="2577587" y="6149971"/>
            <a:ext cx="7171216" cy="5668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83" tIns="35783" rIns="35783" bIns="35783">
            <a:spAutoFit/>
          </a:bodyPr>
          <a:lstStyle>
            <a:lvl1pPr algn="ctr">
              <a:defRPr sz="1100" i="1">
                <a:solidFill>
                  <a:schemeClr val="accent1"/>
                </a:solidFill>
                <a:latin typeface="Century Gothic"/>
                <a:ea typeface="Century Gothic"/>
                <a:cs typeface="Century Gothic"/>
                <a:sym typeface="Century Gothic"/>
              </a:defRPr>
            </a:lvl1pPr>
          </a:lstStyle>
          <a:p>
            <a:r>
              <a:t>This project has received funding from the European Union’s Horizon Europe research and innovation programme under grant agreement No 101135417. Additionally, this Work has received funding from the Swiss State Secretariat for Education, Research and Innovation (SERI) for its Associate Partner.</a:t>
            </a:r>
          </a:p>
        </p:txBody>
      </p:sp>
      <p:sp>
        <p:nvSpPr>
          <p:cNvPr id="124" name="Titolo 2"/>
          <p:cNvSpPr txBox="1">
            <a:spLocks noGrp="1"/>
          </p:cNvSpPr>
          <p:nvPr>
            <p:ph type="title"/>
          </p:nvPr>
        </p:nvSpPr>
        <p:spPr>
          <a:xfrm>
            <a:off x="599414" y="258395"/>
            <a:ext cx="10972801" cy="672076"/>
          </a:xfrm>
          <a:prstGeom prst="rect">
            <a:avLst/>
          </a:prstGeom>
        </p:spPr>
        <p:txBody>
          <a:bodyPr>
            <a:normAutofit fontScale="90000"/>
          </a:bodyPr>
          <a:lstStyle/>
          <a:p>
            <a:pPr defTabSz="346711">
              <a:defRPr sz="2210">
                <a:effectLst/>
              </a:defRPr>
            </a:pPr>
            <a:r>
              <a:t>3.</a:t>
            </a:r>
            <a:r>
              <a:rPr sz="2720"/>
              <a:t> </a:t>
            </a:r>
            <a:r>
              <a:t>State of the art standardization </a:t>
            </a:r>
            <a:br/>
            <a:r>
              <a:rPr sz="1785"/>
              <a:t>Additional standards</a:t>
            </a:r>
          </a:p>
        </p:txBody>
      </p:sp>
      <p:sp>
        <p:nvSpPr>
          <p:cNvPr id="125" name="Segnaposto contenuto 1"/>
          <p:cNvSpPr txBox="1">
            <a:spLocks noGrp="1"/>
          </p:cNvSpPr>
          <p:nvPr>
            <p:ph type="body" idx="1"/>
          </p:nvPr>
        </p:nvSpPr>
        <p:spPr>
          <a:xfrm>
            <a:off x="609600" y="1245869"/>
            <a:ext cx="10972800" cy="4758854"/>
          </a:xfrm>
          <a:prstGeom prst="rect">
            <a:avLst/>
          </a:prstGeom>
        </p:spPr>
        <p:txBody>
          <a:bodyPr/>
          <a:lstStyle/>
          <a:p>
            <a:pPr marL="0" indent="0" defTabSz="886968">
              <a:lnSpc>
                <a:spcPct val="150000"/>
              </a:lnSpc>
              <a:spcBef>
                <a:spcPts val="0"/>
              </a:spcBef>
              <a:buSzTx/>
              <a:buFont typeface="Wingdings"/>
              <a:buNone/>
              <a:defRPr sz="2037" b="1"/>
            </a:pPr>
            <a:r>
              <a:rPr dirty="0"/>
              <a:t>Other relevant standards for battery swapping systems:</a:t>
            </a:r>
          </a:p>
          <a:p>
            <a:pPr marL="332612" indent="-332612" defTabSz="886968">
              <a:lnSpc>
                <a:spcPct val="150000"/>
              </a:lnSpc>
              <a:spcBef>
                <a:spcPts val="0"/>
              </a:spcBef>
              <a:buFont typeface="Arial"/>
              <a:buChar char="•"/>
              <a:defRPr sz="2037"/>
            </a:pPr>
            <a:r>
              <a:rPr dirty="0"/>
              <a:t>IEC TC21 and SC21A: Focus on battery safety.</a:t>
            </a:r>
          </a:p>
          <a:p>
            <a:pPr marL="332612" indent="-332612" defTabSz="886968">
              <a:lnSpc>
                <a:spcPct val="150000"/>
              </a:lnSpc>
              <a:spcBef>
                <a:spcPts val="0"/>
              </a:spcBef>
              <a:buFont typeface="Arial"/>
              <a:buChar char="•"/>
              <a:defRPr sz="2037"/>
            </a:pPr>
            <a:r>
              <a:rPr dirty="0"/>
              <a:t>IEC SC23H: Covers accessories such as connectors.</a:t>
            </a:r>
          </a:p>
          <a:p>
            <a:pPr marL="0" indent="0" defTabSz="886968">
              <a:lnSpc>
                <a:spcPct val="150000"/>
              </a:lnSpc>
              <a:spcBef>
                <a:spcPts val="0"/>
              </a:spcBef>
              <a:buSzTx/>
              <a:buFont typeface="Wingdings"/>
              <a:buNone/>
              <a:defRPr sz="2037" b="1"/>
            </a:pPr>
            <a:r>
              <a:rPr dirty="0"/>
              <a:t>OCA consortium standards (e.g., OCPP protocol):</a:t>
            </a:r>
          </a:p>
          <a:p>
            <a:pPr marL="332612" indent="-332612" defTabSz="886968">
              <a:lnSpc>
                <a:spcPct val="150000"/>
              </a:lnSpc>
              <a:spcBef>
                <a:spcPts val="0"/>
              </a:spcBef>
              <a:buFont typeface="Arial"/>
              <a:buChar char="•"/>
              <a:defRPr sz="2037"/>
            </a:pPr>
            <a:r>
              <a:rPr dirty="0"/>
              <a:t>OCPP 2.0.1 → adopted as IEC 63584.</a:t>
            </a:r>
          </a:p>
          <a:p>
            <a:pPr marL="332612" indent="-332612" defTabSz="886968">
              <a:lnSpc>
                <a:spcPct val="150000"/>
              </a:lnSpc>
              <a:spcBef>
                <a:spcPts val="0"/>
              </a:spcBef>
              <a:buFont typeface="Arial"/>
              <a:buChar char="•"/>
              <a:defRPr sz="2037"/>
            </a:pPr>
            <a:r>
              <a:rPr dirty="0"/>
              <a:t>OCPP 2.1 (includes battery swap) is under development as an IEC standard.</a:t>
            </a:r>
          </a:p>
          <a:p>
            <a:pPr marL="0" indent="0" algn="ctr" defTabSz="886968">
              <a:lnSpc>
                <a:spcPct val="150000"/>
              </a:lnSpc>
              <a:spcBef>
                <a:spcPts val="0"/>
              </a:spcBef>
              <a:buSzTx/>
              <a:buFont typeface="Wingdings"/>
              <a:buNone/>
              <a:defRPr sz="2328" b="1">
                <a:latin typeface="Century Gothic"/>
                <a:ea typeface="Century Gothic"/>
                <a:cs typeface="Century Gothic"/>
                <a:sym typeface="Century Gothic"/>
              </a:defRPr>
            </a:pPr>
            <a:r>
              <a:rPr dirty="0"/>
              <a:t>Additional standardization activities</a:t>
            </a:r>
            <a:endParaRPr sz="2037" dirty="0"/>
          </a:p>
          <a:p>
            <a:pPr marL="0" indent="0" defTabSz="886968">
              <a:lnSpc>
                <a:spcPct val="150000"/>
              </a:lnSpc>
              <a:spcBef>
                <a:spcPts val="0"/>
              </a:spcBef>
              <a:buSzTx/>
              <a:buFont typeface="Wingdings"/>
              <a:buNone/>
              <a:defRPr sz="2037"/>
            </a:pPr>
            <a:r>
              <a:rPr dirty="0"/>
              <a:t>A new CEN TC301 WG19 focuses on swappable battery systems for L-category vehicles </a:t>
            </a:r>
            <a:br>
              <a:rPr dirty="0"/>
            </a:br>
            <a:r>
              <a:rPr dirty="0"/>
              <a:t>(e.g., small/light vehicles).</a:t>
            </a:r>
          </a:p>
          <a:p>
            <a:pPr marL="0" indent="0" defTabSz="886968">
              <a:lnSpc>
                <a:spcPct val="150000"/>
              </a:lnSpc>
              <a:spcBef>
                <a:spcPts val="0"/>
              </a:spcBef>
              <a:buSzTx/>
              <a:buFont typeface="Wingdings"/>
              <a:buNone/>
              <a:defRPr sz="2037"/>
            </a:pPr>
            <a:r>
              <a:rPr dirty="0"/>
              <a:t>Vehicle-side standardization is crucial for interoperability across brands and models.</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egnaposto numero diapositiva 4"/>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15</a:t>
            </a:fld>
            <a:endParaRPr/>
          </a:p>
        </p:txBody>
      </p:sp>
      <p:sp>
        <p:nvSpPr>
          <p:cNvPr id="128" name="Segnaposto piè di pagina 4"/>
          <p:cNvSpPr txBox="1"/>
          <p:nvPr/>
        </p:nvSpPr>
        <p:spPr>
          <a:xfrm>
            <a:off x="2577587" y="6149971"/>
            <a:ext cx="7171216" cy="5668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83" tIns="35783" rIns="35783" bIns="35783">
            <a:spAutoFit/>
          </a:bodyPr>
          <a:lstStyle>
            <a:lvl1pPr algn="ctr">
              <a:defRPr sz="1100" i="1">
                <a:solidFill>
                  <a:schemeClr val="accent1"/>
                </a:solidFill>
                <a:latin typeface="Century Gothic"/>
                <a:ea typeface="Century Gothic"/>
                <a:cs typeface="Century Gothic"/>
                <a:sym typeface="Century Gothic"/>
              </a:defRPr>
            </a:lvl1pPr>
          </a:lstStyle>
          <a:p>
            <a:r>
              <a:t>This project has received funding from the European Union’s Horizon Europe research and innovation programme under grant agreement No 101135417. Additionally, this Work has received funding from the Swiss State Secretariat for Education, Research and Innovation (SERI) for its Associate Partner.</a:t>
            </a:r>
          </a:p>
        </p:txBody>
      </p:sp>
      <p:sp>
        <p:nvSpPr>
          <p:cNvPr id="129" name="Titolo 2"/>
          <p:cNvSpPr txBox="1">
            <a:spLocks noGrp="1"/>
          </p:cNvSpPr>
          <p:nvPr>
            <p:ph type="title"/>
          </p:nvPr>
        </p:nvSpPr>
        <p:spPr>
          <a:xfrm>
            <a:off x="599414" y="258395"/>
            <a:ext cx="10972801" cy="672076"/>
          </a:xfrm>
          <a:prstGeom prst="rect">
            <a:avLst/>
          </a:prstGeom>
        </p:spPr>
        <p:txBody>
          <a:bodyPr>
            <a:normAutofit fontScale="90000"/>
          </a:bodyPr>
          <a:lstStyle/>
          <a:p>
            <a:pPr defTabSz="399738">
              <a:defRPr sz="2352">
                <a:effectLst/>
              </a:defRPr>
            </a:pPr>
            <a:r>
              <a:t>4. Strategies for mobility-related standardization</a:t>
            </a:r>
            <a:br/>
            <a:r>
              <a:rPr sz="2058"/>
              <a:t>Fundamental recommendations</a:t>
            </a:r>
          </a:p>
        </p:txBody>
      </p:sp>
      <p:sp>
        <p:nvSpPr>
          <p:cNvPr id="130" name="Segnaposto contenuto 1"/>
          <p:cNvSpPr txBox="1">
            <a:spLocks noGrp="1"/>
          </p:cNvSpPr>
          <p:nvPr>
            <p:ph type="body" idx="1"/>
          </p:nvPr>
        </p:nvSpPr>
        <p:spPr>
          <a:xfrm>
            <a:off x="619784" y="1682696"/>
            <a:ext cx="10972801" cy="4351957"/>
          </a:xfrm>
          <a:prstGeom prst="rect">
            <a:avLst/>
          </a:prstGeom>
        </p:spPr>
        <p:txBody>
          <a:bodyPr/>
          <a:lstStyle/>
          <a:p>
            <a:pPr marL="0" indent="0">
              <a:lnSpc>
                <a:spcPct val="150000"/>
              </a:lnSpc>
              <a:spcBef>
                <a:spcPts val="0"/>
              </a:spcBef>
              <a:buSzTx/>
              <a:buFont typeface="Wingdings"/>
              <a:buNone/>
              <a:defRPr b="1"/>
            </a:pPr>
            <a:r>
              <a:t>The ideal standardization work</a:t>
            </a:r>
          </a:p>
          <a:p>
            <a:pPr marL="630237" lvl="1" indent="-268288">
              <a:lnSpc>
                <a:spcPct val="150000"/>
              </a:lnSpc>
              <a:spcBef>
                <a:spcPts val="0"/>
              </a:spcBef>
              <a:buFont typeface="Arial"/>
            </a:pPr>
            <a:r>
              <a:t>Interacting with regulatory needs</a:t>
            </a:r>
          </a:p>
          <a:p>
            <a:pPr marL="630237" lvl="1" indent="-268288">
              <a:lnSpc>
                <a:spcPct val="150000"/>
              </a:lnSpc>
              <a:spcBef>
                <a:spcPts val="0"/>
              </a:spcBef>
              <a:buFont typeface="Arial"/>
            </a:pPr>
            <a:r>
              <a:t>Responding to societal needs</a:t>
            </a:r>
          </a:p>
          <a:p>
            <a:pPr marL="630237" lvl="1" indent="-268288">
              <a:lnSpc>
                <a:spcPct val="150000"/>
              </a:lnSpc>
              <a:spcBef>
                <a:spcPts val="0"/>
              </a:spcBef>
              <a:buFont typeface="Arial"/>
            </a:pPr>
            <a:r>
              <a:t>Following technological progress, enabling but not impeding</a:t>
            </a:r>
          </a:p>
          <a:p>
            <a:pPr marL="630237" lvl="1" indent="-268288">
              <a:lnSpc>
                <a:spcPct val="150000"/>
              </a:lnSpc>
              <a:spcBef>
                <a:spcPts val="0"/>
              </a:spcBef>
              <a:buFont typeface="Arial"/>
            </a:pPr>
            <a:r>
              <a:t>No overstandardization</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Segnaposto numero diapositiva 4"/>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16</a:t>
            </a:fld>
            <a:endParaRPr/>
          </a:p>
        </p:txBody>
      </p:sp>
      <p:sp>
        <p:nvSpPr>
          <p:cNvPr id="133" name="Segnaposto piè di pagina 4"/>
          <p:cNvSpPr txBox="1"/>
          <p:nvPr/>
        </p:nvSpPr>
        <p:spPr>
          <a:xfrm>
            <a:off x="2577587" y="6149971"/>
            <a:ext cx="7171216" cy="5668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83" tIns="35783" rIns="35783" bIns="35783">
            <a:spAutoFit/>
          </a:bodyPr>
          <a:lstStyle>
            <a:lvl1pPr algn="ctr">
              <a:defRPr sz="1100" i="1">
                <a:solidFill>
                  <a:schemeClr val="accent1"/>
                </a:solidFill>
                <a:latin typeface="Century Gothic"/>
                <a:ea typeface="Century Gothic"/>
                <a:cs typeface="Century Gothic"/>
                <a:sym typeface="Century Gothic"/>
              </a:defRPr>
            </a:lvl1pPr>
          </a:lstStyle>
          <a:p>
            <a:r>
              <a:t>This project has received funding from the European Union’s Horizon Europe research and innovation programme under grant agreement No 101135417. Additionally, this Work has received funding from the Swiss State Secretariat for Education, Research and Innovation (SERI) for its Associate Partner.</a:t>
            </a:r>
          </a:p>
        </p:txBody>
      </p:sp>
      <p:sp>
        <p:nvSpPr>
          <p:cNvPr id="134" name="Titolo 2"/>
          <p:cNvSpPr txBox="1">
            <a:spLocks noGrp="1"/>
          </p:cNvSpPr>
          <p:nvPr>
            <p:ph type="title"/>
          </p:nvPr>
        </p:nvSpPr>
        <p:spPr>
          <a:xfrm>
            <a:off x="599414" y="258395"/>
            <a:ext cx="10972801" cy="672076"/>
          </a:xfrm>
          <a:prstGeom prst="rect">
            <a:avLst/>
          </a:prstGeom>
        </p:spPr>
        <p:txBody>
          <a:bodyPr>
            <a:normAutofit fontScale="90000"/>
          </a:bodyPr>
          <a:lstStyle/>
          <a:p>
            <a:pPr defTabSz="399738">
              <a:defRPr sz="2352">
                <a:effectLst/>
              </a:defRPr>
            </a:pPr>
            <a:r>
              <a:t>4. Strategies for mobility-related standardization</a:t>
            </a:r>
            <a:br/>
            <a:r>
              <a:rPr sz="2058"/>
              <a:t>The case of swappable batteries</a:t>
            </a:r>
          </a:p>
        </p:txBody>
      </p:sp>
      <p:sp>
        <p:nvSpPr>
          <p:cNvPr id="135" name="Segnaposto contenuto 1"/>
          <p:cNvSpPr txBox="1">
            <a:spLocks noGrp="1"/>
          </p:cNvSpPr>
          <p:nvPr>
            <p:ph type="body" idx="1"/>
          </p:nvPr>
        </p:nvSpPr>
        <p:spPr>
          <a:prstGeom prst="rect">
            <a:avLst/>
          </a:prstGeom>
        </p:spPr>
        <p:txBody>
          <a:bodyPr/>
          <a:lstStyle/>
          <a:p>
            <a:pPr marL="0" indent="0">
              <a:lnSpc>
                <a:spcPct val="150000"/>
              </a:lnSpc>
              <a:spcBef>
                <a:spcPts val="0"/>
              </a:spcBef>
              <a:buSzTx/>
              <a:buFont typeface="Wingdings"/>
              <a:buNone/>
              <a:defRPr b="1"/>
            </a:pPr>
            <a:r>
              <a:t>Standardizing swappable batteries:</a:t>
            </a:r>
          </a:p>
          <a:p>
            <a:pPr marL="630237" lvl="1" indent="-268288">
              <a:lnSpc>
                <a:spcPct val="150000"/>
              </a:lnSpc>
              <a:spcBef>
                <a:spcPts val="0"/>
              </a:spcBef>
              <a:buFont typeface="Arial"/>
            </a:pPr>
            <a:r>
              <a:t>Shall be multi-brand, multi-model standard!</a:t>
            </a:r>
          </a:p>
          <a:p>
            <a:pPr marL="630237" lvl="1" indent="-268288">
              <a:lnSpc>
                <a:spcPct val="150000"/>
              </a:lnSpc>
              <a:spcBef>
                <a:spcPts val="0"/>
              </a:spcBef>
              <a:buFont typeface="Arial"/>
            </a:pPr>
            <a:r>
              <a:t>Impact on vehicle design and brand identity, especially for smaller vehicles.</a:t>
            </a:r>
            <a:endParaRPr sz="2800"/>
          </a:p>
          <a:p>
            <a:pPr marL="630237" lvl="1" indent="-268288">
              <a:lnSpc>
                <a:spcPct val="150000"/>
              </a:lnSpc>
              <a:spcBef>
                <a:spcPts val="0"/>
              </a:spcBef>
              <a:buFont typeface="Arial"/>
            </a:pPr>
            <a:r>
              <a:t>The standardization process is slow (typically ≥3 years from proposal to publication).</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egnaposto numero diapositiva 4"/>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17</a:t>
            </a:fld>
            <a:endParaRPr/>
          </a:p>
        </p:txBody>
      </p:sp>
      <p:sp>
        <p:nvSpPr>
          <p:cNvPr id="138" name="Segnaposto piè di pagina 4"/>
          <p:cNvSpPr txBox="1"/>
          <p:nvPr/>
        </p:nvSpPr>
        <p:spPr>
          <a:xfrm>
            <a:off x="2577587" y="6149971"/>
            <a:ext cx="7171216" cy="5668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83" tIns="35783" rIns="35783" bIns="35783">
            <a:spAutoFit/>
          </a:bodyPr>
          <a:lstStyle>
            <a:lvl1pPr algn="ctr">
              <a:defRPr sz="1100" i="1">
                <a:solidFill>
                  <a:schemeClr val="accent1"/>
                </a:solidFill>
                <a:latin typeface="Century Gothic"/>
                <a:ea typeface="Century Gothic"/>
                <a:cs typeface="Century Gothic"/>
                <a:sym typeface="Century Gothic"/>
              </a:defRPr>
            </a:lvl1pPr>
          </a:lstStyle>
          <a:p>
            <a:r>
              <a:t>This project has received funding from the European Union’s Horizon Europe research and innovation programme under grant agreement No 101135417. Additionally, this Work has received funding from the Swiss State Secretariat for Education, Research and Innovation (SERI) for its Associate Partner.</a:t>
            </a:r>
          </a:p>
        </p:txBody>
      </p:sp>
      <p:sp>
        <p:nvSpPr>
          <p:cNvPr id="139" name="Titolo 2"/>
          <p:cNvSpPr txBox="1">
            <a:spLocks noGrp="1"/>
          </p:cNvSpPr>
          <p:nvPr>
            <p:ph type="title"/>
          </p:nvPr>
        </p:nvSpPr>
        <p:spPr>
          <a:xfrm>
            <a:off x="599414" y="258395"/>
            <a:ext cx="10972801" cy="672076"/>
          </a:xfrm>
          <a:prstGeom prst="rect">
            <a:avLst/>
          </a:prstGeom>
        </p:spPr>
        <p:txBody>
          <a:bodyPr>
            <a:normAutofit fontScale="90000"/>
          </a:bodyPr>
          <a:lstStyle/>
          <a:p>
            <a:pPr defTabSz="399738">
              <a:defRPr sz="2352">
                <a:effectLst/>
              </a:defRPr>
            </a:pPr>
            <a:r>
              <a:t>4. Strategies for mobility-related standardization</a:t>
            </a:r>
            <a:br/>
            <a:r>
              <a:rPr sz="2058"/>
              <a:t>The case of swappable batteries</a:t>
            </a:r>
          </a:p>
        </p:txBody>
      </p:sp>
      <p:sp>
        <p:nvSpPr>
          <p:cNvPr id="140" name="Segnaposto contenuto 1"/>
          <p:cNvSpPr txBox="1">
            <a:spLocks noGrp="1"/>
          </p:cNvSpPr>
          <p:nvPr>
            <p:ph type="body" idx="1"/>
          </p:nvPr>
        </p:nvSpPr>
        <p:spPr>
          <a:prstGeom prst="rect">
            <a:avLst/>
          </a:prstGeom>
        </p:spPr>
        <p:txBody>
          <a:bodyPr>
            <a:normAutofit lnSpcReduction="10000"/>
          </a:bodyPr>
          <a:lstStyle/>
          <a:p>
            <a:pPr marL="0" indent="0">
              <a:lnSpc>
                <a:spcPct val="150000"/>
              </a:lnSpc>
              <a:spcBef>
                <a:spcPts val="0"/>
              </a:spcBef>
              <a:buSzTx/>
              <a:buFont typeface="Wingdings"/>
              <a:buNone/>
              <a:defRPr sz="2300" b="1"/>
            </a:pPr>
            <a:r>
              <a:rPr sz="2700"/>
              <a:t>Why is the standardization process so slow?</a:t>
            </a:r>
          </a:p>
          <a:p>
            <a:pPr marL="0" indent="0">
              <a:lnSpc>
                <a:spcPct val="150000"/>
              </a:lnSpc>
              <a:spcBef>
                <a:spcPts val="0"/>
              </a:spcBef>
              <a:buSzTx/>
              <a:buFont typeface="Wingdings"/>
              <a:buNone/>
              <a:defRPr sz="2300" b="1"/>
            </a:pPr>
            <a:r>
              <a:t>This is due to its consensus-based, democratic nature, including:</a:t>
            </a:r>
          </a:p>
          <a:p>
            <a:pPr marL="630237" lvl="1" indent="-268288">
              <a:lnSpc>
                <a:spcPct val="150000"/>
              </a:lnSpc>
              <a:spcBef>
                <a:spcPts val="0"/>
              </a:spcBef>
              <a:buFont typeface="Arial"/>
              <a:defRPr sz="2300"/>
            </a:pPr>
            <a:r>
              <a:t>Democratic, consensus-based process</a:t>
            </a:r>
          </a:p>
          <a:p>
            <a:pPr marL="630237" lvl="1" indent="-268288">
              <a:lnSpc>
                <a:spcPct val="150000"/>
              </a:lnSpc>
              <a:spcBef>
                <a:spcPts val="0"/>
              </a:spcBef>
              <a:buFont typeface="Arial"/>
              <a:defRPr sz="2300"/>
            </a:pPr>
            <a:r>
              <a:t>Multiple commenting rounds: NP, CD, CDV, FDIS</a:t>
            </a:r>
            <a:endParaRPr sz="2700"/>
          </a:p>
          <a:p>
            <a:pPr marL="630237" lvl="1" indent="-268288">
              <a:lnSpc>
                <a:spcPct val="150000"/>
              </a:lnSpc>
              <a:spcBef>
                <a:spcPts val="0"/>
              </a:spcBef>
              <a:buFont typeface="Arial"/>
              <a:defRPr sz="2300"/>
            </a:pPr>
            <a:r>
              <a:t>Participation from all interested national committees</a:t>
            </a:r>
          </a:p>
          <a:p>
            <a:pPr marL="630237" lvl="1" indent="-268288">
              <a:lnSpc>
                <a:spcPct val="150000"/>
              </a:lnSpc>
              <a:spcBef>
                <a:spcPts val="0"/>
              </a:spcBef>
              <a:buFont typeface="Arial"/>
              <a:defRPr sz="2300"/>
            </a:pPr>
            <a:r>
              <a:t>Active stakeholder involvement across sectors</a:t>
            </a:r>
            <a:endParaRPr sz="2700"/>
          </a:p>
          <a:p>
            <a:pPr marL="0" indent="0">
              <a:lnSpc>
                <a:spcPct val="150000"/>
              </a:lnSpc>
              <a:spcBef>
                <a:spcPts val="0"/>
              </a:spcBef>
              <a:buSzTx/>
              <a:buFont typeface="Wingdings"/>
              <a:buNone/>
              <a:defRPr sz="2300"/>
            </a:pPr>
            <a:r>
              <a:rPr sz="2700" b="1"/>
              <a:t>This “weakness” is actually a strength!</a:t>
            </a:r>
          </a:p>
          <a:p>
            <a:pPr marL="0" indent="0">
              <a:lnSpc>
                <a:spcPct val="150000"/>
              </a:lnSpc>
              <a:spcBef>
                <a:spcPts val="0"/>
              </a:spcBef>
              <a:buSzTx/>
              <a:buFont typeface="Wingdings"/>
              <a:buNone/>
              <a:defRPr sz="2300"/>
            </a:pPr>
            <a:r>
              <a:t>Despite the pace, this process ensures high-quality, broadly accepted standards.</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Segnaposto numero diapositiva 4"/>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18</a:t>
            </a:fld>
            <a:endParaRPr/>
          </a:p>
        </p:txBody>
      </p:sp>
      <p:sp>
        <p:nvSpPr>
          <p:cNvPr id="143" name="Segnaposto piè di pagina 4"/>
          <p:cNvSpPr txBox="1"/>
          <p:nvPr/>
        </p:nvSpPr>
        <p:spPr>
          <a:xfrm>
            <a:off x="2577587" y="6149971"/>
            <a:ext cx="7171216" cy="5668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83" tIns="35783" rIns="35783" bIns="35783">
            <a:spAutoFit/>
          </a:bodyPr>
          <a:lstStyle>
            <a:lvl1pPr algn="ctr">
              <a:defRPr sz="1100" i="1">
                <a:solidFill>
                  <a:schemeClr val="accent1"/>
                </a:solidFill>
                <a:latin typeface="Century Gothic"/>
                <a:ea typeface="Century Gothic"/>
                <a:cs typeface="Century Gothic"/>
                <a:sym typeface="Century Gothic"/>
              </a:defRPr>
            </a:lvl1pPr>
          </a:lstStyle>
          <a:p>
            <a:r>
              <a:t>This project has received funding from the European Union’s Horizon Europe research and innovation programme under grant agreement No 101135417. Additionally, this Work has received funding from the Swiss State Secretariat for Education, Research and Innovation (SERI) for its Associate Partner.</a:t>
            </a:r>
          </a:p>
        </p:txBody>
      </p:sp>
      <p:sp>
        <p:nvSpPr>
          <p:cNvPr id="144" name="Titolo 2"/>
          <p:cNvSpPr txBox="1">
            <a:spLocks noGrp="1"/>
          </p:cNvSpPr>
          <p:nvPr>
            <p:ph type="title"/>
          </p:nvPr>
        </p:nvSpPr>
        <p:spPr>
          <a:xfrm>
            <a:off x="599414" y="258395"/>
            <a:ext cx="10972801" cy="672076"/>
          </a:xfrm>
          <a:prstGeom prst="rect">
            <a:avLst/>
          </a:prstGeom>
        </p:spPr>
        <p:txBody>
          <a:bodyPr>
            <a:normAutofit fontScale="90000"/>
          </a:bodyPr>
          <a:lstStyle/>
          <a:p>
            <a:pPr defTabSz="375264">
              <a:defRPr sz="2392">
                <a:effectLst/>
              </a:defRPr>
            </a:pPr>
            <a:r>
              <a:t>4. Strategies for mobility-related standardization</a:t>
            </a:r>
            <a:br/>
            <a:r>
              <a:rPr sz="1932"/>
              <a:t>“performance principle” and “aim-oriented approach”</a:t>
            </a:r>
          </a:p>
        </p:txBody>
      </p:sp>
      <p:sp>
        <p:nvSpPr>
          <p:cNvPr id="145" name="Segnaposto contenuto 1"/>
          <p:cNvSpPr txBox="1">
            <a:spLocks noGrp="1"/>
          </p:cNvSpPr>
          <p:nvPr>
            <p:ph type="body" idx="1"/>
          </p:nvPr>
        </p:nvSpPr>
        <p:spPr>
          <a:xfrm>
            <a:off x="567267" y="1253021"/>
            <a:ext cx="10972801" cy="4351958"/>
          </a:xfrm>
          <a:prstGeom prst="rect">
            <a:avLst/>
          </a:prstGeom>
        </p:spPr>
        <p:txBody>
          <a:bodyPr>
            <a:normAutofit fontScale="92500" lnSpcReduction="10000"/>
          </a:bodyPr>
          <a:lstStyle/>
          <a:p>
            <a:pPr marL="0" indent="0">
              <a:lnSpc>
                <a:spcPct val="150000"/>
              </a:lnSpc>
              <a:spcBef>
                <a:spcPts val="0"/>
              </a:spcBef>
              <a:buSzTx/>
              <a:buFont typeface="Wingdings"/>
              <a:buNone/>
              <a:defRPr sz="2100" b="1"/>
            </a:pPr>
            <a:r>
              <a:t>Freedom of Choice in Technical Solutions</a:t>
            </a:r>
          </a:p>
          <a:p>
            <a:pPr marL="342899" indent="-342899">
              <a:lnSpc>
                <a:spcPct val="150000"/>
              </a:lnSpc>
              <a:spcBef>
                <a:spcPts val="0"/>
              </a:spcBef>
              <a:buFont typeface="Arial"/>
              <a:buChar char="•"/>
              <a:defRPr sz="2100"/>
            </a:pPr>
            <a:r>
              <a:t>Standards should focus on performance targets rather than prescribing specific technologies.</a:t>
            </a:r>
          </a:p>
          <a:p>
            <a:pPr marL="342899" indent="-342899">
              <a:lnSpc>
                <a:spcPct val="150000"/>
              </a:lnSpc>
              <a:spcBef>
                <a:spcPts val="0"/>
              </a:spcBef>
              <a:buFont typeface="Arial"/>
              <a:buChar char="•"/>
              <a:defRPr sz="2100"/>
            </a:pPr>
            <a:r>
              <a:t>Explicit solutions should only be mandated where needed to ensure interoperability (e.g. interfaces and connectors).</a:t>
            </a:r>
          </a:p>
          <a:p>
            <a:pPr marL="342899" indent="-342899">
              <a:lnSpc>
                <a:spcPct val="150000"/>
              </a:lnSpc>
              <a:spcBef>
                <a:spcPts val="0"/>
              </a:spcBef>
              <a:buFont typeface="Arial"/>
              <a:buChar char="•"/>
              <a:defRPr sz="2100"/>
            </a:pPr>
            <a:r>
              <a:t>Allows supplier diversity and promotes market competition.</a:t>
            </a:r>
          </a:p>
          <a:p>
            <a:pPr marL="0" indent="0">
              <a:lnSpc>
                <a:spcPct val="150000"/>
              </a:lnSpc>
              <a:spcBef>
                <a:spcPts val="0"/>
              </a:spcBef>
              <a:buSzTx/>
              <a:buFont typeface="Wingdings"/>
              <a:buNone/>
              <a:defRPr sz="2100" b="1"/>
            </a:pPr>
            <a:r>
              <a:t>Support for Technological Progress</a:t>
            </a:r>
          </a:p>
          <a:p>
            <a:pPr marL="342899" indent="-342899">
              <a:lnSpc>
                <a:spcPct val="150000"/>
              </a:lnSpc>
              <a:spcBef>
                <a:spcPts val="0"/>
              </a:spcBef>
              <a:buFont typeface="Arial"/>
              <a:buChar char="•"/>
              <a:defRPr sz="2100"/>
            </a:pPr>
            <a:r>
              <a:t>Standards should follow an "aim-oriented" approach, allowing flexibility and evolution.</a:t>
            </a:r>
          </a:p>
          <a:p>
            <a:pPr marL="342899" indent="-342899">
              <a:lnSpc>
                <a:spcPct val="150000"/>
              </a:lnSpc>
              <a:spcBef>
                <a:spcPts val="0"/>
              </a:spcBef>
              <a:buFont typeface="Arial"/>
              <a:buChar char="•"/>
              <a:defRPr sz="2100"/>
            </a:pPr>
            <a:r>
              <a:t>Ensures components can be designed with forward/backward compatibility in mind.</a:t>
            </a:r>
          </a:p>
          <a:p>
            <a:pPr marL="342899" indent="-342899">
              <a:lnSpc>
                <a:spcPct val="150000"/>
              </a:lnSpc>
              <a:spcBef>
                <a:spcPts val="0"/>
              </a:spcBef>
              <a:buFont typeface="Arial"/>
              <a:buChar char="•"/>
              <a:defRPr sz="2100"/>
            </a:pPr>
            <a:r>
              <a:t>Facilitates continuous improvement while maintaining system compatibility.</a:t>
            </a:r>
          </a:p>
          <a:p>
            <a:pPr marL="342899" indent="-342899">
              <a:lnSpc>
                <a:spcPct val="150000"/>
              </a:lnSpc>
              <a:spcBef>
                <a:spcPts val="0"/>
              </a:spcBef>
              <a:buFont typeface="Arial"/>
              <a:buChar char="•"/>
              <a:defRPr sz="2100"/>
            </a:pPr>
            <a:r>
              <a:t>No restrictive standards stifling technological progress </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Segnaposto numero diapositiva 4"/>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19</a:t>
            </a:fld>
            <a:endParaRPr/>
          </a:p>
        </p:txBody>
      </p:sp>
      <p:sp>
        <p:nvSpPr>
          <p:cNvPr id="148" name="Segnaposto piè di pagina 4"/>
          <p:cNvSpPr txBox="1"/>
          <p:nvPr/>
        </p:nvSpPr>
        <p:spPr>
          <a:xfrm>
            <a:off x="2577587" y="6149971"/>
            <a:ext cx="7171216" cy="5668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83" tIns="35783" rIns="35783" bIns="35783">
            <a:spAutoFit/>
          </a:bodyPr>
          <a:lstStyle>
            <a:lvl1pPr algn="ctr">
              <a:defRPr sz="1100" i="1">
                <a:solidFill>
                  <a:schemeClr val="accent1"/>
                </a:solidFill>
                <a:latin typeface="Century Gothic"/>
                <a:ea typeface="Century Gothic"/>
                <a:cs typeface="Century Gothic"/>
                <a:sym typeface="Century Gothic"/>
              </a:defRPr>
            </a:lvl1pPr>
          </a:lstStyle>
          <a:p>
            <a:r>
              <a:t>This project has received funding from the European Union’s Horizon Europe research and innovation programme under grant agreement No 101135417. Additionally, this Work has received funding from the Swiss State Secretariat for Education, Research and Innovation (SERI) for its Associate Partner.</a:t>
            </a:r>
          </a:p>
        </p:txBody>
      </p:sp>
      <p:sp>
        <p:nvSpPr>
          <p:cNvPr id="149" name="Titolo 2"/>
          <p:cNvSpPr txBox="1">
            <a:spLocks noGrp="1"/>
          </p:cNvSpPr>
          <p:nvPr>
            <p:ph type="title"/>
          </p:nvPr>
        </p:nvSpPr>
        <p:spPr>
          <a:xfrm>
            <a:off x="599414" y="258395"/>
            <a:ext cx="10972801" cy="672076"/>
          </a:xfrm>
          <a:prstGeom prst="rect">
            <a:avLst/>
          </a:prstGeom>
        </p:spPr>
        <p:txBody>
          <a:bodyPr>
            <a:normAutofit fontScale="90000"/>
          </a:bodyPr>
          <a:lstStyle/>
          <a:p>
            <a:pPr defTabSz="375264">
              <a:defRPr sz="2392">
                <a:effectLst/>
              </a:defRPr>
            </a:pPr>
            <a:r>
              <a:t>4. Strategies for mobility-related standardization</a:t>
            </a:r>
            <a:br/>
            <a:r>
              <a:rPr sz="1932"/>
              <a:t>“performance principle” and “aim-oriented approach”</a:t>
            </a:r>
          </a:p>
        </p:txBody>
      </p:sp>
      <p:sp>
        <p:nvSpPr>
          <p:cNvPr id="150" name="Rectangle 2"/>
          <p:cNvSpPr txBox="1">
            <a:spLocks noGrp="1"/>
          </p:cNvSpPr>
          <p:nvPr>
            <p:ph type="body" idx="1"/>
          </p:nvPr>
        </p:nvSpPr>
        <p:spPr>
          <a:xfrm>
            <a:off x="579045" y="1070171"/>
            <a:ext cx="10758317" cy="4945854"/>
          </a:xfrm>
          <a:prstGeom prst="rect">
            <a:avLst/>
          </a:prstGeom>
        </p:spPr>
        <p:txBody>
          <a:bodyPr lIns="45719" tIns="45719" rIns="45719" bIns="45719" anchor="ctr">
            <a:normAutofit fontScale="92500"/>
          </a:bodyPr>
          <a:lstStyle/>
          <a:p>
            <a:pPr marL="0" indent="0" defTabSz="914400">
              <a:lnSpc>
                <a:spcPct val="150000"/>
              </a:lnSpc>
              <a:spcBef>
                <a:spcPts val="0"/>
              </a:spcBef>
              <a:buSzTx/>
              <a:buFont typeface="Wingdings"/>
              <a:buNone/>
              <a:defRPr sz="2100" b="1"/>
            </a:pPr>
            <a:r>
              <a:rPr dirty="0"/>
              <a:t>Simultaneous Participation of Multiple Actors</a:t>
            </a:r>
          </a:p>
          <a:p>
            <a:pPr marL="342899" indent="-342899" defTabSz="914400">
              <a:lnSpc>
                <a:spcPct val="150000"/>
              </a:lnSpc>
              <a:spcBef>
                <a:spcPts val="0"/>
              </a:spcBef>
              <a:buFont typeface="Arial"/>
              <a:buChar char="•"/>
              <a:defRPr sz="2100"/>
            </a:pPr>
            <a:r>
              <a:rPr dirty="0"/>
              <a:t>Standards enable interoperability among products and services from different suppliers.</a:t>
            </a:r>
          </a:p>
          <a:p>
            <a:pPr marL="342899" indent="-342899" defTabSz="914400">
              <a:lnSpc>
                <a:spcPct val="150000"/>
              </a:lnSpc>
              <a:spcBef>
                <a:spcPts val="0"/>
              </a:spcBef>
              <a:buFont typeface="Arial"/>
              <a:buChar char="•"/>
              <a:defRPr sz="2100"/>
            </a:pPr>
            <a:r>
              <a:rPr dirty="0"/>
              <a:t>Encourages parallel development:</a:t>
            </a:r>
          </a:p>
          <a:p>
            <a:pPr marL="630237" lvl="1" indent="-268288" defTabSz="914400">
              <a:lnSpc>
                <a:spcPct val="150000"/>
              </a:lnSpc>
              <a:spcBef>
                <a:spcPts val="0"/>
              </a:spcBef>
              <a:buFont typeface="Arial"/>
              <a:defRPr sz="2100"/>
            </a:pPr>
            <a:r>
              <a:rPr dirty="0"/>
              <a:t>OEMs can develop vehicles without waiting for batteries or stations.</a:t>
            </a:r>
            <a:endParaRPr sz="2500" dirty="0"/>
          </a:p>
          <a:p>
            <a:pPr marL="630237" lvl="1" indent="-268288" defTabSz="914400">
              <a:lnSpc>
                <a:spcPct val="150000"/>
              </a:lnSpc>
              <a:spcBef>
                <a:spcPts val="0"/>
              </a:spcBef>
              <a:buFont typeface="Arial"/>
              <a:defRPr sz="2100"/>
            </a:pPr>
            <a:r>
              <a:rPr dirty="0"/>
              <a:t>Battery manufacturers can proceed independently as well.</a:t>
            </a:r>
            <a:endParaRPr sz="2500" dirty="0"/>
          </a:p>
          <a:p>
            <a:pPr marL="630237" lvl="1" indent="-268288" defTabSz="914400">
              <a:lnSpc>
                <a:spcPct val="150000"/>
              </a:lnSpc>
              <a:spcBef>
                <a:spcPts val="0"/>
              </a:spcBef>
              <a:buFont typeface="Arial"/>
              <a:defRPr sz="2100"/>
            </a:pPr>
            <a:r>
              <a:rPr dirty="0"/>
              <a:t>Helps overcome the “chicken and egg” problem, accelerating market deployment.</a:t>
            </a:r>
            <a:endParaRPr sz="2500" dirty="0"/>
          </a:p>
          <a:p>
            <a:pPr marL="0" indent="0" defTabSz="914400">
              <a:lnSpc>
                <a:spcPct val="150000"/>
              </a:lnSpc>
              <a:spcBef>
                <a:spcPts val="0"/>
              </a:spcBef>
              <a:buSzTx/>
              <a:buFont typeface="Wingdings"/>
              <a:buNone/>
              <a:defRPr sz="2100" b="1"/>
            </a:pPr>
            <a:r>
              <a:rPr dirty="0"/>
              <a:t>Scalability and Ecosystem Extension</a:t>
            </a:r>
          </a:p>
          <a:p>
            <a:pPr marL="342899" indent="-342899" defTabSz="914400">
              <a:lnSpc>
                <a:spcPct val="150000"/>
              </a:lnSpc>
              <a:spcBef>
                <a:spcPts val="0"/>
              </a:spcBef>
              <a:buFont typeface="Arial"/>
              <a:buChar char="•"/>
              <a:defRPr sz="2100"/>
            </a:pPr>
            <a:r>
              <a:rPr dirty="0"/>
              <a:t>Standards provide a framework for expansion and virtual modeling of ecosystems.</a:t>
            </a:r>
          </a:p>
          <a:p>
            <a:pPr marL="342899" indent="-342899" defTabSz="914400">
              <a:lnSpc>
                <a:spcPct val="150000"/>
              </a:lnSpc>
              <a:spcBef>
                <a:spcPts val="0"/>
              </a:spcBef>
              <a:buFont typeface="Arial"/>
              <a:buChar char="•"/>
              <a:defRPr sz="2100"/>
            </a:pPr>
            <a:r>
              <a:rPr dirty="0"/>
              <a:t>Support use cases beyond light vehicles.</a:t>
            </a:r>
          </a:p>
          <a:p>
            <a:pPr marL="342899" indent="-342899" defTabSz="914400">
              <a:lnSpc>
                <a:spcPct val="150000"/>
              </a:lnSpc>
              <a:spcBef>
                <a:spcPts val="0"/>
              </a:spcBef>
              <a:buFont typeface="Arial"/>
              <a:buChar char="•"/>
              <a:defRPr sz="2100"/>
            </a:pPr>
            <a:r>
              <a:rPr dirty="0"/>
              <a:t>Allow creation of additional ecosystems (public or private) with multiple suppliers, benefiting </a:t>
            </a:r>
            <a:br>
              <a:rPr dirty="0"/>
            </a:br>
            <a:r>
              <a:rPr dirty="0"/>
              <a:t>from economies of scale.</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Segnaposto piè di pagina 4"/>
          <p:cNvSpPr txBox="1"/>
          <p:nvPr/>
        </p:nvSpPr>
        <p:spPr>
          <a:xfrm>
            <a:off x="2577587" y="6149971"/>
            <a:ext cx="7171216" cy="5668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83" tIns="35783" rIns="35783" bIns="35783">
            <a:spAutoFit/>
          </a:bodyPr>
          <a:lstStyle>
            <a:lvl1pPr algn="ctr">
              <a:defRPr sz="1100" i="1">
                <a:solidFill>
                  <a:schemeClr val="accent1"/>
                </a:solidFill>
                <a:latin typeface="Century Gothic"/>
                <a:ea typeface="Century Gothic"/>
                <a:cs typeface="Century Gothic"/>
                <a:sym typeface="Century Gothic"/>
              </a:defRPr>
            </a:lvl1pPr>
          </a:lstStyle>
          <a:p>
            <a:r>
              <a:t>This project has received funding from the European Union’s Horizon Europe research and innovation programme under grant agreement No 101135417. Additionally, this Work has received funding from the Swiss State Secretariat for Education, Research and Innovation (SERI) for its Associate Partner.</a:t>
            </a:r>
          </a:p>
        </p:txBody>
      </p:sp>
      <p:sp>
        <p:nvSpPr>
          <p:cNvPr id="61" name="Inhaltsplatzhalter 1"/>
          <p:cNvSpPr txBox="1">
            <a:spLocks noGrp="1"/>
          </p:cNvSpPr>
          <p:nvPr>
            <p:ph type="body" idx="1"/>
          </p:nvPr>
        </p:nvSpPr>
        <p:spPr>
          <a:prstGeom prst="rect">
            <a:avLst/>
          </a:prstGeom>
        </p:spPr>
        <p:txBody>
          <a:bodyPr/>
          <a:lstStyle/>
          <a:p>
            <a:pPr marL="342900" indent="-342900">
              <a:spcBef>
                <a:spcPts val="400"/>
              </a:spcBef>
              <a:defRPr sz="2300"/>
            </a:pPr>
            <a:r>
              <a:t>Becoming familiar with the regulatory framework</a:t>
            </a:r>
          </a:p>
          <a:p>
            <a:pPr marL="342900" indent="-342900">
              <a:spcBef>
                <a:spcPts val="400"/>
              </a:spcBef>
              <a:defRPr sz="2300"/>
            </a:pPr>
            <a:r>
              <a:t>Getting to know current standards</a:t>
            </a:r>
          </a:p>
          <a:p>
            <a:pPr marL="342900" indent="-342900">
              <a:spcBef>
                <a:spcPts val="400"/>
              </a:spcBef>
              <a:defRPr sz="2300"/>
            </a:pPr>
            <a:r>
              <a:t>Getting to know specific standardization strategies</a:t>
            </a:r>
          </a:p>
          <a:p>
            <a:pPr marL="342900" indent="-342900">
              <a:spcBef>
                <a:spcPts val="400"/>
              </a:spcBef>
              <a:defRPr sz="2300"/>
            </a:pPr>
            <a:r>
              <a:t>Deepening standardization strategies using a case study</a:t>
            </a:r>
          </a:p>
        </p:txBody>
      </p:sp>
      <p:sp>
        <p:nvSpPr>
          <p:cNvPr id="62" name="Titel 2"/>
          <p:cNvSpPr txBox="1">
            <a:spLocks noGrp="1"/>
          </p:cNvSpPr>
          <p:nvPr>
            <p:ph type="title"/>
          </p:nvPr>
        </p:nvSpPr>
        <p:spPr>
          <a:xfrm>
            <a:off x="599414" y="258395"/>
            <a:ext cx="10972801" cy="672076"/>
          </a:xfrm>
          <a:prstGeom prst="rect">
            <a:avLst/>
          </a:prstGeom>
        </p:spPr>
        <p:txBody>
          <a:bodyPr/>
          <a:lstStyle/>
          <a:p>
            <a:pPr>
              <a:defRPr>
                <a:effectLst/>
              </a:defRPr>
            </a:pPr>
            <a:r>
              <a:t>Learning objectives</a:t>
            </a:r>
          </a:p>
        </p:txBody>
      </p:sp>
      <p:sp>
        <p:nvSpPr>
          <p:cNvPr id="63" name="Foliennummernplatzhalter 3"/>
          <p:cNvSpPr txBox="1">
            <a:spLocks noGrp="1"/>
          </p:cNvSpPr>
          <p:nvPr>
            <p:ph type="sldNum" sz="quarter" idx="2"/>
          </p:nvPr>
        </p:nvSpPr>
        <p:spPr>
          <a:xfrm>
            <a:off x="11592584" y="75831"/>
            <a:ext cx="175767" cy="27476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2</a:t>
            </a:fld>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Segnaposto piè di pagina 4"/>
          <p:cNvSpPr txBox="1"/>
          <p:nvPr/>
        </p:nvSpPr>
        <p:spPr>
          <a:xfrm>
            <a:off x="2577587" y="6149971"/>
            <a:ext cx="7171216" cy="5668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83" tIns="35783" rIns="35783" bIns="35783">
            <a:spAutoFit/>
          </a:bodyPr>
          <a:lstStyle>
            <a:lvl1pPr algn="ctr">
              <a:defRPr sz="1100" i="1">
                <a:solidFill>
                  <a:schemeClr val="accent1"/>
                </a:solidFill>
                <a:latin typeface="Century Gothic"/>
                <a:ea typeface="Century Gothic"/>
                <a:cs typeface="Century Gothic"/>
                <a:sym typeface="Century Gothic"/>
              </a:defRPr>
            </a:lvl1pPr>
          </a:lstStyle>
          <a:p>
            <a:r>
              <a:t>This project has received funding from the European Union’s Horizon Europe research and innovation programme under grant agreement No 101135417. Additionally, this Work has received funding from the Swiss State Secretariat for Education, Research and Innovation (SERI) for its Associate Partner.</a:t>
            </a:r>
          </a:p>
        </p:txBody>
      </p:sp>
      <p:sp>
        <p:nvSpPr>
          <p:cNvPr id="153" name="Inhaltsplatzhalter 1"/>
          <p:cNvSpPr txBox="1">
            <a:spLocks noGrp="1"/>
          </p:cNvSpPr>
          <p:nvPr>
            <p:ph type="body" idx="1"/>
          </p:nvPr>
        </p:nvSpPr>
        <p:spPr>
          <a:xfrm>
            <a:off x="609600" y="1968611"/>
            <a:ext cx="10972800" cy="4036113"/>
          </a:xfrm>
          <a:prstGeom prst="rect">
            <a:avLst/>
          </a:prstGeom>
        </p:spPr>
        <p:txBody>
          <a:bodyPr>
            <a:noAutofit/>
          </a:bodyPr>
          <a:lstStyle/>
          <a:p>
            <a:pPr marL="336042" indent="-336042" defTabSz="532998">
              <a:defRPr sz="2352"/>
            </a:pPr>
            <a:r>
              <a:rPr sz="2200" dirty="0"/>
              <a:t>Initiated in 2012 by China State Grid, Better Place (Israel), and Renault (France)</a:t>
            </a:r>
          </a:p>
          <a:p>
            <a:pPr marL="336042" indent="-336042" defTabSz="532998">
              <a:defRPr sz="2352"/>
            </a:pPr>
            <a:r>
              <a:rPr sz="2200" dirty="0"/>
              <a:t>Market Driver: Rapid EV market growth since 2010, with battery swapping emerging as a quick charging alternative</a:t>
            </a:r>
          </a:p>
          <a:p>
            <a:pPr marL="336042" indent="-336042" defTabSz="532998">
              <a:defRPr sz="2352"/>
            </a:pPr>
            <a:r>
              <a:rPr sz="2200" dirty="0"/>
              <a:t>Technical Need: Uniform interfaces, communication protocols, and safety standards to prevent market fragmentation</a:t>
            </a:r>
          </a:p>
          <a:p>
            <a:pPr marL="336042" indent="-336042" defTabSz="532998">
              <a:defRPr sz="2352"/>
            </a:pPr>
            <a:r>
              <a:rPr sz="2200" dirty="0"/>
              <a:t>Application Focus: Initially for commercial vehicles, later expanded to two-wheelers (post-2018) in China, Japan, Europe, and Southeast Asia</a:t>
            </a:r>
          </a:p>
          <a:p>
            <a:pPr marL="336042" indent="-336042" defTabSz="532998">
              <a:defRPr sz="2352"/>
            </a:pPr>
            <a:r>
              <a:rPr sz="2200" dirty="0"/>
              <a:t>Policy Support: Government backing for battery-swapping technology, especially in electric heavy-duty vehicles</a:t>
            </a:r>
          </a:p>
          <a:p>
            <a:pPr marL="336042" indent="-336042" defTabSz="532998">
              <a:defRPr sz="2352"/>
            </a:pPr>
            <a:r>
              <a:rPr sz="2200" dirty="0"/>
              <a:t>Global Collaboration: IEC partnership with ISO and national committees for worldwide applicability</a:t>
            </a:r>
          </a:p>
        </p:txBody>
      </p:sp>
      <p:sp>
        <p:nvSpPr>
          <p:cNvPr id="154" name="Titel 2"/>
          <p:cNvSpPr txBox="1">
            <a:spLocks noGrp="1"/>
          </p:cNvSpPr>
          <p:nvPr>
            <p:ph type="title"/>
          </p:nvPr>
        </p:nvSpPr>
        <p:spPr>
          <a:xfrm>
            <a:off x="599414" y="258395"/>
            <a:ext cx="10972801" cy="672076"/>
          </a:xfrm>
          <a:prstGeom prst="rect">
            <a:avLst/>
          </a:prstGeom>
        </p:spPr>
        <p:txBody>
          <a:bodyPr/>
          <a:lstStyle/>
          <a:p>
            <a:pPr>
              <a:defRPr>
                <a:effectLst/>
              </a:defRPr>
            </a:pPr>
            <a:r>
              <a:t>Case study</a:t>
            </a:r>
          </a:p>
        </p:txBody>
      </p:sp>
      <p:sp>
        <p:nvSpPr>
          <p:cNvPr id="155" name="Textplatzhalter 4"/>
          <p:cNvSpPr>
            <a:spLocks noGrp="1"/>
          </p:cNvSpPr>
          <p:nvPr>
            <p:ph type="body" idx="21"/>
          </p:nvPr>
        </p:nvSpPr>
        <p:spPr>
          <a:xfrm>
            <a:off x="609600" y="1059253"/>
            <a:ext cx="10959685" cy="76411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lnSpcReduction="10000"/>
          </a:bodyPr>
          <a:lstStyle/>
          <a:p>
            <a:pPr defTabSz="543876">
              <a:defRPr sz="2200">
                <a:solidFill>
                  <a:srgbClr val="000000"/>
                </a:solidFill>
              </a:defRPr>
            </a:pPr>
            <a:r>
              <a:rPr dirty="0"/>
              <a:t>Development of the IEC 62840 Standards Series</a:t>
            </a:r>
          </a:p>
          <a:p>
            <a:pPr defTabSz="543876">
              <a:defRPr sz="2200">
                <a:solidFill>
                  <a:srgbClr val="000000"/>
                </a:solidFill>
              </a:defRPr>
            </a:pPr>
            <a:r>
              <a:rPr dirty="0"/>
              <a:t>Background and framework conditions</a:t>
            </a:r>
          </a:p>
        </p:txBody>
      </p:sp>
      <p:sp>
        <p:nvSpPr>
          <p:cNvPr id="156" name="Foliennummernplatzhalter 3"/>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20</a:t>
            </a:fld>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Segnaposto piè di pagina 4"/>
          <p:cNvSpPr txBox="1"/>
          <p:nvPr/>
        </p:nvSpPr>
        <p:spPr>
          <a:xfrm>
            <a:off x="2577587" y="6149971"/>
            <a:ext cx="7171216" cy="5668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83" tIns="35783" rIns="35783" bIns="35783">
            <a:spAutoFit/>
          </a:bodyPr>
          <a:lstStyle>
            <a:lvl1pPr algn="ctr">
              <a:defRPr sz="1100" i="1">
                <a:solidFill>
                  <a:schemeClr val="accent1"/>
                </a:solidFill>
                <a:latin typeface="Century Gothic"/>
                <a:ea typeface="Century Gothic"/>
                <a:cs typeface="Century Gothic"/>
                <a:sym typeface="Century Gothic"/>
              </a:defRPr>
            </a:lvl1pPr>
          </a:lstStyle>
          <a:p>
            <a:r>
              <a:t>This project has received funding from the European Union’s Horizon Europe research and innovation programme under grant agreement No 101135417. Additionally, this Work has received funding from the Swiss State Secretariat for Education, Research and Innovation (SERI) for its Associate Partner.</a:t>
            </a:r>
          </a:p>
        </p:txBody>
      </p:sp>
      <p:sp>
        <p:nvSpPr>
          <p:cNvPr id="159" name="Inhaltsplatzhalter 1"/>
          <p:cNvSpPr txBox="1">
            <a:spLocks noGrp="1"/>
          </p:cNvSpPr>
          <p:nvPr>
            <p:ph type="body" idx="1"/>
          </p:nvPr>
        </p:nvSpPr>
        <p:spPr>
          <a:xfrm>
            <a:off x="609600" y="1968611"/>
            <a:ext cx="10972800" cy="4036113"/>
          </a:xfrm>
          <a:prstGeom prst="rect">
            <a:avLst/>
          </a:prstGeom>
        </p:spPr>
        <p:txBody>
          <a:bodyPr>
            <a:normAutofit/>
          </a:bodyPr>
          <a:lstStyle/>
          <a:p>
            <a:pPr marL="339470" indent="-339470" defTabSz="538437">
              <a:defRPr sz="2376"/>
            </a:pPr>
            <a:r>
              <a:rPr sz="2200" dirty="0"/>
              <a:t>International Collaboration: Global experts and companies from China, Japan, Germany, France, Israel, South Korea, and Indonesia participated in standard development</a:t>
            </a:r>
          </a:p>
          <a:p>
            <a:pPr marL="339470" indent="-339470" defTabSz="538437">
              <a:defRPr sz="2376"/>
            </a:pPr>
            <a:r>
              <a:rPr sz="2200" dirty="0"/>
              <a:t>Structured Process: IEC's multi-stage approach (proposal → draft → voting → release) ensured iterative feedback and technical rigor</a:t>
            </a:r>
          </a:p>
          <a:p>
            <a:pPr marL="339470" indent="-339470" defTabSz="538437">
              <a:defRPr sz="2376"/>
            </a:pPr>
            <a:r>
              <a:rPr sz="2200" dirty="0"/>
              <a:t>Progressive Development: Started with safety and system architecture, gradually transitioning to interoperability requirements</a:t>
            </a:r>
          </a:p>
          <a:p>
            <a:pPr marL="339470" indent="-339470" defTabSz="538437">
              <a:defRPr sz="2376"/>
            </a:pPr>
            <a:r>
              <a:rPr sz="2200" dirty="0"/>
              <a:t>Standards Coordination: Alignment with related standards like IEC 61851-3 for consistency across the EV ecosystem</a:t>
            </a:r>
          </a:p>
          <a:p>
            <a:pPr marL="339470" indent="-339470" defTabSz="538437">
              <a:defRPr sz="2376"/>
            </a:pPr>
            <a:r>
              <a:rPr sz="2200" dirty="0"/>
              <a:t>Broad Industry Engagement: Active participation from various stakeholders fostered consensus and global applicability</a:t>
            </a:r>
          </a:p>
        </p:txBody>
      </p:sp>
      <p:sp>
        <p:nvSpPr>
          <p:cNvPr id="160" name="Titel 2"/>
          <p:cNvSpPr txBox="1">
            <a:spLocks noGrp="1"/>
          </p:cNvSpPr>
          <p:nvPr>
            <p:ph type="title"/>
          </p:nvPr>
        </p:nvSpPr>
        <p:spPr>
          <a:xfrm>
            <a:off x="599414" y="258395"/>
            <a:ext cx="10972801" cy="672076"/>
          </a:xfrm>
          <a:prstGeom prst="rect">
            <a:avLst/>
          </a:prstGeom>
        </p:spPr>
        <p:txBody>
          <a:bodyPr/>
          <a:lstStyle/>
          <a:p>
            <a:pPr>
              <a:defRPr>
                <a:effectLst/>
              </a:defRPr>
            </a:pPr>
            <a:r>
              <a:t>Case study</a:t>
            </a:r>
          </a:p>
        </p:txBody>
      </p:sp>
      <p:sp>
        <p:nvSpPr>
          <p:cNvPr id="161" name="Textplatzhalter 4"/>
          <p:cNvSpPr>
            <a:spLocks noGrp="1"/>
          </p:cNvSpPr>
          <p:nvPr>
            <p:ph type="body" idx="21"/>
          </p:nvPr>
        </p:nvSpPr>
        <p:spPr>
          <a:xfrm>
            <a:off x="609600" y="1059253"/>
            <a:ext cx="10959685" cy="76411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lnSpcReduction="10000"/>
          </a:bodyPr>
          <a:lstStyle/>
          <a:p>
            <a:pPr defTabSz="543876">
              <a:defRPr sz="2200">
                <a:solidFill>
                  <a:srgbClr val="000000"/>
                </a:solidFill>
              </a:defRPr>
            </a:pPr>
            <a:r>
              <a:t>Development of the IEC 62840 Standards Series</a:t>
            </a:r>
          </a:p>
          <a:p>
            <a:pPr defTabSz="543876">
              <a:defRPr sz="2200">
                <a:solidFill>
                  <a:srgbClr val="000000"/>
                </a:solidFill>
              </a:defRPr>
            </a:pPr>
            <a:r>
              <a:t>Development success factors</a:t>
            </a:r>
          </a:p>
        </p:txBody>
      </p:sp>
      <p:sp>
        <p:nvSpPr>
          <p:cNvPr id="162" name="Foliennummernplatzhalter 3"/>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21</a:t>
            </a:fld>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Segnaposto piè di pagina 4"/>
          <p:cNvSpPr txBox="1"/>
          <p:nvPr/>
        </p:nvSpPr>
        <p:spPr>
          <a:xfrm>
            <a:off x="2577587" y="6149971"/>
            <a:ext cx="7171216" cy="5668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83" tIns="35783" rIns="35783" bIns="35783">
            <a:spAutoFit/>
          </a:bodyPr>
          <a:lstStyle>
            <a:lvl1pPr algn="ctr">
              <a:defRPr sz="1100" i="1">
                <a:solidFill>
                  <a:schemeClr val="accent1"/>
                </a:solidFill>
                <a:latin typeface="Century Gothic"/>
                <a:ea typeface="Century Gothic"/>
                <a:cs typeface="Century Gothic"/>
                <a:sym typeface="Century Gothic"/>
              </a:defRPr>
            </a:lvl1pPr>
          </a:lstStyle>
          <a:p>
            <a:r>
              <a:t>This project has received funding from the European Union’s Horizon Europe research and innovation programme under grant agreement No 101135417. Additionally, this Work has received funding from the Swiss State Secretariat for Education, Research and Innovation (SERI) for its Associate Partner.</a:t>
            </a:r>
          </a:p>
        </p:txBody>
      </p:sp>
      <p:sp>
        <p:nvSpPr>
          <p:cNvPr id="165" name="Inhaltsplatzhalter 1"/>
          <p:cNvSpPr txBox="1">
            <a:spLocks noGrp="1"/>
          </p:cNvSpPr>
          <p:nvPr>
            <p:ph type="body" idx="1"/>
          </p:nvPr>
        </p:nvSpPr>
        <p:spPr>
          <a:xfrm>
            <a:off x="609600" y="1968611"/>
            <a:ext cx="10972800" cy="4036113"/>
          </a:xfrm>
          <a:prstGeom prst="rect">
            <a:avLst/>
          </a:prstGeom>
        </p:spPr>
        <p:txBody>
          <a:bodyPr/>
          <a:lstStyle/>
          <a:p>
            <a:pPr marL="312039" indent="-312039" defTabSz="494927">
              <a:defRPr sz="2184"/>
            </a:pPr>
            <a:r>
              <a:t>Technical Complexity</a:t>
            </a:r>
          </a:p>
          <a:p>
            <a:pPr marL="641413" lvl="1" indent="-312039" defTabSz="494927">
              <a:buChar char="▪"/>
              <a:defRPr sz="2184"/>
            </a:pPr>
            <a:r>
              <a:t>Challenge: Diverse components (batteries, swap stations, interfaces) requiring robust safety standards</a:t>
            </a:r>
          </a:p>
          <a:p>
            <a:pPr marL="641413" lvl="1" indent="-312039" defTabSz="494927">
              <a:buChar char="▪"/>
              <a:defRPr sz="2184"/>
            </a:pPr>
            <a:r>
              <a:t>Solution: IEC 62840-1 for general guidance + IEC 62840-2 for specific safety requirements</a:t>
            </a:r>
          </a:p>
          <a:p>
            <a:pPr marL="312039" indent="-312039" defTabSz="494927">
              <a:defRPr sz="2184"/>
            </a:pPr>
            <a:r>
              <a:t>Global Applicability &amp; Industry Alignment</a:t>
            </a:r>
          </a:p>
          <a:p>
            <a:pPr marL="641413" lvl="1" indent="-312039" defTabSz="494927">
              <a:buChar char="▪"/>
              <a:defRPr sz="2184"/>
            </a:pPr>
            <a:r>
              <a:t>Challenge: Regional regulation variations and differing manufacturer interests</a:t>
            </a:r>
          </a:p>
          <a:p>
            <a:pPr marL="641413" lvl="1" indent="-312039" defTabSz="494927">
              <a:buChar char="▪"/>
              <a:defRPr sz="2184"/>
            </a:pPr>
            <a:r>
              <a:t>Solution: Flexible standards allowing local adaptations while maintaining core requirements</a:t>
            </a:r>
          </a:p>
          <a:p>
            <a:pPr marL="312039" indent="-312039" defTabSz="494927">
              <a:defRPr sz="2184"/>
            </a:pPr>
            <a:r>
              <a:t>Evolving Technology</a:t>
            </a:r>
          </a:p>
          <a:p>
            <a:pPr marL="641413" lvl="1" indent="-312039" defTabSz="494927">
              <a:buChar char="▪"/>
              <a:defRPr sz="2184"/>
            </a:pPr>
            <a:r>
              <a:t>Challenge: Rapid EV and battery technology advancements</a:t>
            </a:r>
          </a:p>
          <a:p>
            <a:pPr marL="641413" lvl="1" indent="-312039" defTabSz="494927">
              <a:buChar char="▪"/>
              <a:defRPr sz="2184"/>
            </a:pPr>
            <a:r>
              <a:t>Solution: Adaptable standards that adjust technical direction based on market developments</a:t>
            </a:r>
          </a:p>
        </p:txBody>
      </p:sp>
      <p:sp>
        <p:nvSpPr>
          <p:cNvPr id="166" name="Titel 2"/>
          <p:cNvSpPr txBox="1">
            <a:spLocks noGrp="1"/>
          </p:cNvSpPr>
          <p:nvPr>
            <p:ph type="title"/>
          </p:nvPr>
        </p:nvSpPr>
        <p:spPr>
          <a:xfrm>
            <a:off x="599414" y="258395"/>
            <a:ext cx="10972801" cy="672076"/>
          </a:xfrm>
          <a:prstGeom prst="rect">
            <a:avLst/>
          </a:prstGeom>
        </p:spPr>
        <p:txBody>
          <a:bodyPr/>
          <a:lstStyle/>
          <a:p>
            <a:pPr>
              <a:defRPr>
                <a:effectLst/>
              </a:defRPr>
            </a:pPr>
            <a:r>
              <a:t>Case study</a:t>
            </a:r>
          </a:p>
        </p:txBody>
      </p:sp>
      <p:sp>
        <p:nvSpPr>
          <p:cNvPr id="167" name="Textplatzhalter 4"/>
          <p:cNvSpPr>
            <a:spLocks noGrp="1"/>
          </p:cNvSpPr>
          <p:nvPr>
            <p:ph type="body" idx="21"/>
          </p:nvPr>
        </p:nvSpPr>
        <p:spPr>
          <a:xfrm>
            <a:off x="609600" y="1059253"/>
            <a:ext cx="10959685" cy="76411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lnSpcReduction="10000"/>
          </a:bodyPr>
          <a:lstStyle/>
          <a:p>
            <a:pPr defTabSz="543876">
              <a:defRPr sz="2200">
                <a:solidFill>
                  <a:srgbClr val="000000"/>
                </a:solidFill>
              </a:defRPr>
            </a:pPr>
            <a:r>
              <a:t>Development of the IEC 62840 Standards Series</a:t>
            </a:r>
          </a:p>
          <a:p>
            <a:pPr defTabSz="543876">
              <a:defRPr sz="2200">
                <a:solidFill>
                  <a:srgbClr val="000000"/>
                </a:solidFill>
              </a:defRPr>
            </a:pPr>
            <a:r>
              <a:t>Challenges &amp; Solutions</a:t>
            </a:r>
          </a:p>
        </p:txBody>
      </p:sp>
      <p:sp>
        <p:nvSpPr>
          <p:cNvPr id="168" name="Foliennummernplatzhalter 3"/>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22</a:t>
            </a:fld>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The standardization journey demonstrates the complex interplay between  technology development, market forces, and regulatory frameworks"/>
          <p:cNvSpPr txBox="1"/>
          <p:nvPr/>
        </p:nvSpPr>
        <p:spPr>
          <a:xfrm>
            <a:off x="5817421" y="5313265"/>
            <a:ext cx="92395" cy="4924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lgn="ctr" defTabSz="457200">
              <a:defRPr sz="2600" b="1">
                <a:solidFill>
                  <a:srgbClr val="2C3E50"/>
                </a:solidFill>
                <a:latin typeface="Tw Cen MT"/>
                <a:ea typeface="Tw Cen MT"/>
                <a:cs typeface="Tw Cen MT"/>
                <a:sym typeface="Tw Cen MT"/>
              </a:defRPr>
            </a:pPr>
            <a:endParaRPr dirty="0"/>
          </a:p>
        </p:txBody>
      </p:sp>
      <p:sp>
        <p:nvSpPr>
          <p:cNvPr id="171" name="Segnaposto piè di pagina 4"/>
          <p:cNvSpPr txBox="1"/>
          <p:nvPr/>
        </p:nvSpPr>
        <p:spPr>
          <a:xfrm>
            <a:off x="2577587" y="6149971"/>
            <a:ext cx="7171216" cy="5668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83" tIns="35783" rIns="35783" bIns="35783">
            <a:spAutoFit/>
          </a:bodyPr>
          <a:lstStyle>
            <a:lvl1pPr algn="ctr">
              <a:defRPr sz="1100" i="1">
                <a:solidFill>
                  <a:schemeClr val="accent1"/>
                </a:solidFill>
                <a:latin typeface="Century Gothic"/>
                <a:ea typeface="Century Gothic"/>
                <a:cs typeface="Century Gothic"/>
                <a:sym typeface="Century Gothic"/>
              </a:defRPr>
            </a:lvl1pPr>
          </a:lstStyle>
          <a:p>
            <a:r>
              <a:t>This project has received funding from the European Union’s Horizon Europe research and innovation programme under grant agreement No 101135417. Additionally, this Work has received funding from the Swiss State Secretariat for Education, Research and Innovation (SERI) for its Associate Partner.</a:t>
            </a:r>
          </a:p>
        </p:txBody>
      </p:sp>
      <p:sp>
        <p:nvSpPr>
          <p:cNvPr id="172" name="Inhaltsplatzhalter 1"/>
          <p:cNvSpPr txBox="1">
            <a:spLocks noGrp="1"/>
          </p:cNvSpPr>
          <p:nvPr>
            <p:ph type="body" idx="1"/>
          </p:nvPr>
        </p:nvSpPr>
        <p:spPr>
          <a:xfrm>
            <a:off x="509467" y="1783027"/>
            <a:ext cx="10972800" cy="3530238"/>
          </a:xfrm>
          <a:prstGeom prst="rect">
            <a:avLst/>
          </a:prstGeom>
        </p:spPr>
        <p:txBody>
          <a:bodyPr>
            <a:normAutofit lnSpcReduction="10000"/>
          </a:bodyPr>
          <a:lstStyle/>
          <a:p>
            <a:pPr marL="342899" indent="-342899">
              <a:defRPr sz="2200"/>
            </a:pPr>
            <a:r>
              <a:rPr dirty="0"/>
              <a:t>Early Industry Participation Critical: Better Place's bankruptcy in 2013 significantly impacted standardization development, highlighting the importance of diverse industry backing</a:t>
            </a:r>
          </a:p>
          <a:p>
            <a:pPr marL="342899" indent="-342899">
              <a:defRPr sz="2200"/>
            </a:pPr>
            <a:r>
              <a:rPr dirty="0"/>
              <a:t>Balancing Global vs. Local Needs: Regional differences and expert disagreements consumed significant time in the standard-setting process</a:t>
            </a:r>
          </a:p>
          <a:p>
            <a:pPr marL="342899" indent="-342899">
              <a:defRPr sz="2200"/>
            </a:pPr>
            <a:r>
              <a:rPr dirty="0"/>
              <a:t>Technology Uncertainty Impact: Complex and high-cost battery-swap technology development, especially for passenger vehicles, made standardization challenging</a:t>
            </a:r>
          </a:p>
          <a:p>
            <a:pPr marL="342899" indent="-342899">
              <a:defRPr sz="2200"/>
            </a:pPr>
            <a:r>
              <a:rPr dirty="0"/>
              <a:t>Sunk Costs Effect: Companies' early investments created barriers to achieving interoperability requirements, even after meeting safety standards</a:t>
            </a:r>
          </a:p>
          <a:p>
            <a:pPr marL="342899" indent="-342899">
              <a:defRPr sz="2200"/>
            </a:pPr>
            <a:r>
              <a:rPr dirty="0"/>
              <a:t>Market Evolution: Standards needed to adapt from focus on four-wheel passenger vehicles to include widespread low-voltage two-wheel platforms</a:t>
            </a:r>
          </a:p>
        </p:txBody>
      </p:sp>
      <p:sp>
        <p:nvSpPr>
          <p:cNvPr id="173" name="Titel 2"/>
          <p:cNvSpPr txBox="1">
            <a:spLocks noGrp="1"/>
          </p:cNvSpPr>
          <p:nvPr>
            <p:ph type="title"/>
          </p:nvPr>
        </p:nvSpPr>
        <p:spPr>
          <a:xfrm>
            <a:off x="599414" y="258395"/>
            <a:ext cx="10972801" cy="672076"/>
          </a:xfrm>
          <a:prstGeom prst="rect">
            <a:avLst/>
          </a:prstGeom>
        </p:spPr>
        <p:txBody>
          <a:bodyPr/>
          <a:lstStyle/>
          <a:p>
            <a:pPr>
              <a:defRPr>
                <a:effectLst/>
              </a:defRPr>
            </a:pPr>
            <a:r>
              <a:t>Case study</a:t>
            </a:r>
          </a:p>
        </p:txBody>
      </p:sp>
      <p:sp>
        <p:nvSpPr>
          <p:cNvPr id="174" name="Textplatzhalter 4"/>
          <p:cNvSpPr>
            <a:spLocks noGrp="1"/>
          </p:cNvSpPr>
          <p:nvPr>
            <p:ph type="body" idx="21"/>
          </p:nvPr>
        </p:nvSpPr>
        <p:spPr>
          <a:xfrm>
            <a:off x="609600" y="1059253"/>
            <a:ext cx="10959685" cy="76411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lnSpcReduction="10000"/>
          </a:bodyPr>
          <a:lstStyle/>
          <a:p>
            <a:pPr defTabSz="543876">
              <a:defRPr sz="2200">
                <a:solidFill>
                  <a:srgbClr val="000000"/>
                </a:solidFill>
              </a:defRPr>
            </a:pPr>
            <a:r>
              <a:rPr dirty="0"/>
              <a:t>Development of the IEC 62840 Standards Series</a:t>
            </a:r>
          </a:p>
          <a:p>
            <a:pPr defTabSz="543876">
              <a:defRPr sz="2200">
                <a:solidFill>
                  <a:srgbClr val="000000"/>
                </a:solidFill>
              </a:defRPr>
            </a:pPr>
            <a:r>
              <a:rPr dirty="0"/>
              <a:t>Key Lessons Learned</a:t>
            </a:r>
          </a:p>
        </p:txBody>
      </p:sp>
      <p:sp>
        <p:nvSpPr>
          <p:cNvPr id="175" name="Foliennummernplatzhalter 3"/>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23</a:t>
            </a:fld>
            <a:endParaRPr/>
          </a:p>
        </p:txBody>
      </p:sp>
      <p:sp>
        <p:nvSpPr>
          <p:cNvPr id="2" name="The standardization journey demonstrates the complex interplay between  technology development, market forces, and regulatory frameworks">
            <a:extLst>
              <a:ext uri="{FF2B5EF4-FFF2-40B4-BE49-F238E27FC236}">
                <a16:creationId xmlns:a16="http://schemas.microsoft.com/office/drawing/2014/main" id="{92B62B8F-38A8-D8B2-4BA5-58856B70F4D7}"/>
              </a:ext>
            </a:extLst>
          </p:cNvPr>
          <p:cNvSpPr txBox="1"/>
          <p:nvPr/>
        </p:nvSpPr>
        <p:spPr>
          <a:xfrm>
            <a:off x="931928" y="5007580"/>
            <a:ext cx="10307772" cy="1158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lgn="ctr" defTabSz="457200">
              <a:defRPr sz="2600" b="1">
                <a:solidFill>
                  <a:srgbClr val="2C3E50"/>
                </a:solidFill>
                <a:latin typeface="Tw Cen MT"/>
                <a:ea typeface="Tw Cen MT"/>
                <a:cs typeface="Tw Cen MT"/>
                <a:sym typeface="Tw Cen MT"/>
              </a:defRPr>
            </a:pPr>
            <a:r>
              <a:rPr dirty="0"/>
              <a:t>The standardization journey demonstrates the complex interplay between </a:t>
            </a:r>
            <a:br>
              <a:rPr dirty="0"/>
            </a:br>
            <a:r>
              <a:rPr dirty="0"/>
              <a:t>technology development, market forces, and regulatory frameworks</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Segnaposto piè di pagina 4"/>
          <p:cNvSpPr txBox="1"/>
          <p:nvPr/>
        </p:nvSpPr>
        <p:spPr>
          <a:xfrm>
            <a:off x="2577587" y="6149971"/>
            <a:ext cx="7171216" cy="5668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83" tIns="35783" rIns="35783" bIns="35783">
            <a:spAutoFit/>
          </a:bodyPr>
          <a:lstStyle>
            <a:lvl1pPr algn="ctr">
              <a:defRPr sz="1100" i="1">
                <a:solidFill>
                  <a:schemeClr val="accent1"/>
                </a:solidFill>
                <a:latin typeface="Century Gothic"/>
                <a:ea typeface="Century Gothic"/>
                <a:cs typeface="Century Gothic"/>
                <a:sym typeface="Century Gothic"/>
              </a:defRPr>
            </a:lvl1pPr>
          </a:lstStyle>
          <a:p>
            <a:r>
              <a:t>This project has received funding from the European Union’s Horizon Europe research and innovation programme under grant agreement No 101135417. Additionally, this Work has received funding from the Swiss State Secretariat for Education, Research and Innovation (SERI) for its Associate Partner.</a:t>
            </a:r>
          </a:p>
        </p:txBody>
      </p:sp>
      <p:sp>
        <p:nvSpPr>
          <p:cNvPr id="178" name="Slide Number Placeholder 5"/>
          <p:cNvSpPr txBox="1">
            <a:spLocks noGrp="1"/>
          </p:cNvSpPr>
          <p:nvPr>
            <p:ph type="sldNum" sz="quarter" idx="2"/>
          </p:nvPr>
        </p:nvSpPr>
        <p:spPr>
          <a:xfrm>
            <a:off x="11623705" y="6516283"/>
            <a:ext cx="273656" cy="26425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lgn="r">
              <a:defRPr>
                <a:solidFill>
                  <a:srgbClr val="FFFFFF"/>
                </a:solidFill>
              </a:defRPr>
            </a:lvl1pPr>
          </a:lstStyle>
          <a:p>
            <a:fld id="{86CB4B4D-7CA3-9044-876B-883B54F8677D}" type="slidenum">
              <a:rPr/>
              <a:t>24</a:t>
            </a:fld>
            <a:endParaRPr/>
          </a:p>
        </p:txBody>
      </p:sp>
      <p:sp>
        <p:nvSpPr>
          <p:cNvPr id="179" name="Title 1"/>
          <p:cNvSpPr txBox="1"/>
          <p:nvPr/>
        </p:nvSpPr>
        <p:spPr>
          <a:xfrm>
            <a:off x="467552" y="25317"/>
            <a:ext cx="11149215" cy="10210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pPr algn="ctr" defTabSz="543876">
              <a:defRPr sz="2700" b="1">
                <a:latin typeface="Tw Cen MT"/>
                <a:ea typeface="Tw Cen MT"/>
                <a:cs typeface="Tw Cen MT"/>
                <a:sym typeface="Tw Cen MT"/>
              </a:defRPr>
            </a:pPr>
            <a:r>
              <a:t>5. Summary</a:t>
            </a:r>
            <a:br/>
            <a:r>
              <a:rPr sz="2200"/>
              <a:t>Achievements</a:t>
            </a:r>
          </a:p>
        </p:txBody>
      </p:sp>
      <p:sp>
        <p:nvSpPr>
          <p:cNvPr id="180" name="Textfeld 1"/>
          <p:cNvSpPr txBox="1"/>
          <p:nvPr/>
        </p:nvSpPr>
        <p:spPr>
          <a:xfrm>
            <a:off x="1956357" y="1232283"/>
            <a:ext cx="8746133" cy="40093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nSpc>
                <a:spcPct val="150000"/>
              </a:lnSpc>
              <a:defRPr sz="2400">
                <a:latin typeface="Tw Cen MT"/>
                <a:ea typeface="Tw Cen MT"/>
                <a:cs typeface="Tw Cen MT"/>
                <a:sym typeface="Tw Cen MT"/>
              </a:defRPr>
            </a:pPr>
            <a:r>
              <a:t>You now have a solid overview of:</a:t>
            </a:r>
          </a:p>
          <a:p>
            <a:pPr marL="285750" indent="-285750">
              <a:lnSpc>
                <a:spcPct val="150000"/>
              </a:lnSpc>
              <a:buSzPct val="100000"/>
              <a:buFont typeface="Arial"/>
              <a:buChar char="•"/>
              <a:defRPr sz="2400" b="1">
                <a:latin typeface="Tw Cen MT"/>
                <a:ea typeface="Tw Cen MT"/>
                <a:cs typeface="Tw Cen MT"/>
                <a:sym typeface="Tw Cen MT"/>
              </a:defRPr>
            </a:pPr>
            <a:r>
              <a:t>Regulations and standards - The “New Approach” </a:t>
            </a:r>
          </a:p>
          <a:p>
            <a:pPr marL="285750" indent="-285750">
              <a:lnSpc>
                <a:spcPct val="150000"/>
              </a:lnSpc>
              <a:buSzPct val="100000"/>
              <a:buFont typeface="Arial"/>
              <a:buChar char="•"/>
              <a:defRPr sz="2400" b="1">
                <a:latin typeface="Tw Cen MT"/>
                <a:ea typeface="Tw Cen MT"/>
                <a:cs typeface="Tw Cen MT"/>
                <a:sym typeface="Tw Cen MT"/>
              </a:defRPr>
            </a:pPr>
            <a:r>
              <a:t>The IEC 62840 standard series and its development process</a:t>
            </a:r>
          </a:p>
          <a:p>
            <a:pPr marL="285750" indent="-285750">
              <a:lnSpc>
                <a:spcPct val="150000"/>
              </a:lnSpc>
              <a:buSzPct val="100000"/>
              <a:buFont typeface="Arial"/>
              <a:buChar char="•"/>
              <a:defRPr sz="2400" b="1">
                <a:latin typeface="Tw Cen MT"/>
                <a:ea typeface="Tw Cen MT"/>
                <a:cs typeface="Tw Cen MT"/>
                <a:sym typeface="Tw Cen MT"/>
              </a:defRPr>
            </a:pPr>
            <a:r>
              <a:t>Related standards</a:t>
            </a:r>
          </a:p>
          <a:p>
            <a:pPr marL="285750" indent="-285750">
              <a:lnSpc>
                <a:spcPct val="150000"/>
              </a:lnSpc>
              <a:buSzPct val="100000"/>
              <a:buFont typeface="Arial"/>
              <a:buChar char="•"/>
              <a:defRPr sz="2400" b="1">
                <a:latin typeface="Tw Cen MT"/>
                <a:ea typeface="Tw Cen MT"/>
                <a:cs typeface="Tw Cen MT"/>
                <a:sym typeface="Tw Cen MT"/>
              </a:defRPr>
            </a:pPr>
            <a:r>
              <a:t>Why they matter</a:t>
            </a:r>
            <a:r>
              <a:rPr b="0"/>
              <a:t> for technology, markets, and society</a:t>
            </a:r>
          </a:p>
          <a:p>
            <a:pPr>
              <a:lnSpc>
                <a:spcPct val="150000"/>
              </a:lnSpc>
              <a:defRPr>
                <a:latin typeface="Tw Cen MT"/>
                <a:ea typeface="Tw Cen MT"/>
                <a:cs typeface="Tw Cen MT"/>
                <a:sym typeface="Tw Cen MT"/>
              </a:defRPr>
            </a:pPr>
            <a:endParaRPr b="0"/>
          </a:p>
          <a:p>
            <a:pPr algn="ctr">
              <a:lnSpc>
                <a:spcPct val="150000"/>
              </a:lnSpc>
              <a:defRPr sz="2800" b="1">
                <a:latin typeface="Tw Cen MT"/>
                <a:ea typeface="Tw Cen MT"/>
                <a:cs typeface="Tw Cen MT"/>
                <a:sym typeface="Tw Cen MT"/>
              </a:defRPr>
            </a:pPr>
            <a:r>
              <a:t>Thank you for your attention!</a:t>
            </a:r>
            <a:br/>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Slide Number Placeholder 5"/>
          <p:cNvSpPr txBox="1">
            <a:spLocks noGrp="1"/>
          </p:cNvSpPr>
          <p:nvPr>
            <p:ph type="sldNum" sz="quarter" idx="2"/>
          </p:nvPr>
        </p:nvSpPr>
        <p:spPr>
          <a:xfrm>
            <a:off x="11708463" y="6516283"/>
            <a:ext cx="188898" cy="26425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lgn="r">
              <a:defRPr>
                <a:solidFill>
                  <a:srgbClr val="FFFFFF"/>
                </a:solidFill>
              </a:defRPr>
            </a:lvl1pPr>
          </a:lstStyle>
          <a:p>
            <a:fld id="{86CB4B4D-7CA3-9044-876B-883B54F8677D}" type="slidenum">
              <a:rPr/>
              <a:t>3</a:t>
            </a:fld>
            <a:endParaRPr/>
          </a:p>
        </p:txBody>
      </p:sp>
      <p:sp>
        <p:nvSpPr>
          <p:cNvPr id="66" name="Title 1"/>
          <p:cNvSpPr txBox="1"/>
          <p:nvPr/>
        </p:nvSpPr>
        <p:spPr>
          <a:xfrm>
            <a:off x="467552" y="25317"/>
            <a:ext cx="11149215" cy="10210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algn="ctr" defTabSz="543876">
              <a:defRPr sz="2900" b="1">
                <a:latin typeface="Tw Cen MT"/>
                <a:ea typeface="Tw Cen MT"/>
                <a:cs typeface="Tw Cen MT"/>
                <a:sym typeface="Tw Cen MT"/>
              </a:defRPr>
            </a:lvl1pPr>
          </a:lstStyle>
          <a:p>
            <a:r>
              <a:t>Standards in the mobility ecosystem</a:t>
            </a:r>
          </a:p>
        </p:txBody>
      </p:sp>
      <p:pic>
        <p:nvPicPr>
          <p:cNvPr id="67" name="Grafik 1" descr="Grafik 1"/>
          <p:cNvPicPr>
            <a:picLocks noChangeAspect="1"/>
          </p:cNvPicPr>
          <p:nvPr/>
        </p:nvPicPr>
        <p:blipFill>
          <a:blip r:embed="rId2"/>
          <a:stretch>
            <a:fillRect/>
          </a:stretch>
        </p:blipFill>
        <p:spPr>
          <a:xfrm>
            <a:off x="2404266" y="1046398"/>
            <a:ext cx="7689464" cy="5363134"/>
          </a:xfrm>
          <a:prstGeom prst="rect">
            <a:avLst/>
          </a:prstGeom>
          <a:ln w="12700">
            <a:miter lim="400000"/>
          </a:ln>
        </p:spPr>
      </p:pic>
      <p:sp>
        <p:nvSpPr>
          <p:cNvPr id="68" name="Textfeld 3"/>
          <p:cNvSpPr txBox="1"/>
          <p:nvPr/>
        </p:nvSpPr>
        <p:spPr>
          <a:xfrm>
            <a:off x="419846" y="1243240"/>
            <a:ext cx="1585000" cy="574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a:latin typeface="Tw Cen MT"/>
                <a:ea typeface="Tw Cen MT"/>
                <a:cs typeface="Tw Cen MT"/>
                <a:sym typeface="Tw Cen MT"/>
              </a:defRPr>
            </a:pPr>
            <a:r>
              <a:t>emobility </a:t>
            </a:r>
          </a:p>
          <a:p>
            <a:pPr>
              <a:defRPr>
                <a:latin typeface="Tw Cen MT"/>
                <a:ea typeface="Tw Cen MT"/>
                <a:cs typeface="Tw Cen MT"/>
                <a:sym typeface="Tw Cen MT"/>
              </a:defRPr>
            </a:pPr>
            <a:r>
              <a:t>standards </a:t>
            </a:r>
          </a:p>
        </p:txBody>
      </p:sp>
      <p:sp>
        <p:nvSpPr>
          <p:cNvPr id="69" name="Pfeil: nach rechts 4"/>
          <p:cNvSpPr/>
          <p:nvPr/>
        </p:nvSpPr>
        <p:spPr>
          <a:xfrm>
            <a:off x="1660495" y="1337236"/>
            <a:ext cx="373712" cy="458338"/>
          </a:xfrm>
          <a:prstGeom prst="rightArrow">
            <a:avLst>
              <a:gd name="adj1" fmla="val 50000"/>
              <a:gd name="adj2" fmla="val 50000"/>
            </a:avLst>
          </a:prstGeom>
          <a:solidFill>
            <a:srgbClr val="FFFFFF"/>
          </a:solidFill>
          <a:ln w="88900" cap="sq">
            <a:solidFill>
              <a:schemeClr val="accent3"/>
            </a:solidFill>
            <a:miter/>
          </a:ln>
          <a:effectLst>
            <a:outerShdw blurRad="228600" dir="1320000" rotWithShape="0">
              <a:srgbClr val="000000">
                <a:alpha val="70000"/>
              </a:srgbClr>
            </a:outerShdw>
          </a:effectLst>
        </p:spPr>
        <p:txBody>
          <a:bodyPr lIns="34290" tIns="34290" rIns="34290" bIns="34290"/>
          <a:lstStyle/>
          <a:p>
            <a:pPr algn="ctr" defTabSz="685800">
              <a:defRPr sz="1300">
                <a:solidFill>
                  <a:srgbClr val="031045"/>
                </a:solidFill>
                <a:latin typeface="Tahoma"/>
                <a:ea typeface="Tahoma"/>
                <a:cs typeface="Tahoma"/>
                <a:sym typeface="Tahoma"/>
              </a:defRPr>
            </a:pPr>
            <a:endParaRPr/>
          </a:p>
        </p:txBody>
      </p:sp>
      <p:sp>
        <p:nvSpPr>
          <p:cNvPr id="70" name="TextBox 5"/>
          <p:cNvSpPr txBox="1"/>
          <p:nvPr/>
        </p:nvSpPr>
        <p:spPr>
          <a:xfrm>
            <a:off x="405150" y="2014123"/>
            <a:ext cx="1210896" cy="205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800">
                <a:solidFill>
                  <a:srgbClr val="808080"/>
                </a:solidFill>
                <a:latin typeface="Tw Cen MT"/>
                <a:ea typeface="Tw Cen MT"/>
                <a:cs typeface="Tw Cen MT"/>
                <a:sym typeface="Tw Cen MT"/>
              </a:defRPr>
            </a:lvl1pPr>
          </a:lstStyle>
          <a:p>
            <a:r>
              <a:t>Source: CEN-CENELEC</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Segnaposto piè di pagina 4"/>
          <p:cNvSpPr txBox="1"/>
          <p:nvPr/>
        </p:nvSpPr>
        <p:spPr>
          <a:xfrm>
            <a:off x="2577587" y="6149971"/>
            <a:ext cx="7171216" cy="5668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83" tIns="35783" rIns="35783" bIns="35783">
            <a:spAutoFit/>
          </a:bodyPr>
          <a:lstStyle>
            <a:lvl1pPr algn="ctr">
              <a:defRPr sz="1100" i="1">
                <a:solidFill>
                  <a:schemeClr val="accent1"/>
                </a:solidFill>
                <a:latin typeface="Century Gothic"/>
                <a:ea typeface="Century Gothic"/>
                <a:cs typeface="Century Gothic"/>
                <a:sym typeface="Century Gothic"/>
              </a:defRPr>
            </a:lvl1pPr>
          </a:lstStyle>
          <a:p>
            <a:r>
              <a:t>This project has received funding from the European Union’s Horizon Europe research and innovation programme under grant agreement No 101135417. Additionally, this Work has received funding from the Swiss State Secretariat for Education, Research and Innovation (SERI) for its Associate Partner.</a:t>
            </a:r>
          </a:p>
        </p:txBody>
      </p:sp>
      <p:sp>
        <p:nvSpPr>
          <p:cNvPr id="73" name="Segnaposto contenuto 1"/>
          <p:cNvSpPr txBox="1">
            <a:spLocks noGrp="1"/>
          </p:cNvSpPr>
          <p:nvPr>
            <p:ph type="body" idx="1"/>
          </p:nvPr>
        </p:nvSpPr>
        <p:spPr>
          <a:xfrm>
            <a:off x="676794" y="1468438"/>
            <a:ext cx="10972801" cy="4351957"/>
          </a:xfrm>
          <a:prstGeom prst="rect">
            <a:avLst/>
          </a:prstGeom>
        </p:spPr>
        <p:txBody>
          <a:bodyPr/>
          <a:lstStyle/>
          <a:p>
            <a:pPr marL="0" indent="0" defTabSz="914400">
              <a:lnSpc>
                <a:spcPct val="150000"/>
              </a:lnSpc>
              <a:spcBef>
                <a:spcPts val="0"/>
              </a:spcBef>
              <a:buSzTx/>
              <a:buFont typeface="Wingdings"/>
              <a:buNone/>
              <a:defRPr sz="2300" b="1"/>
            </a:pPr>
            <a:r>
              <a:t>Regulations and standards differ fundamentally:</a:t>
            </a:r>
          </a:p>
          <a:p>
            <a:pPr marL="342900" indent="-342900" defTabSz="914400">
              <a:lnSpc>
                <a:spcPct val="150000"/>
              </a:lnSpc>
              <a:spcBef>
                <a:spcPts val="0"/>
              </a:spcBef>
              <a:buFont typeface="Arial"/>
              <a:buChar char="•"/>
              <a:defRPr sz="2300"/>
            </a:pPr>
            <a:r>
              <a:t>Regulations are issued by governments or the EU and are legally binding.</a:t>
            </a:r>
          </a:p>
          <a:p>
            <a:pPr marL="342900" indent="-342900" defTabSz="914400">
              <a:lnSpc>
                <a:spcPct val="150000"/>
              </a:lnSpc>
              <a:spcBef>
                <a:spcPts val="0"/>
              </a:spcBef>
              <a:buFont typeface="Arial"/>
              <a:buChar char="•"/>
              <a:defRPr sz="2300"/>
            </a:pPr>
            <a:r>
              <a:t>Standards are voluntary documents representing best practices.</a:t>
            </a:r>
          </a:p>
          <a:p>
            <a:pPr marL="0" indent="0" defTabSz="914400">
              <a:lnSpc>
                <a:spcPct val="150000"/>
              </a:lnSpc>
              <a:spcBef>
                <a:spcPts val="0"/>
              </a:spcBef>
              <a:buSzTx/>
              <a:buFont typeface="Wingdings"/>
              <a:buNone/>
              <a:defRPr sz="2300"/>
            </a:pPr>
            <a:endParaRPr/>
          </a:p>
          <a:p>
            <a:pPr marL="0" indent="0" defTabSz="914400">
              <a:lnSpc>
                <a:spcPct val="150000"/>
              </a:lnSpc>
              <a:spcBef>
                <a:spcPts val="0"/>
              </a:spcBef>
              <a:buSzTx/>
              <a:buFont typeface="Wingdings"/>
              <a:buNone/>
              <a:defRPr sz="2300" b="1"/>
            </a:pPr>
            <a:r>
              <a:t>Despite this, there is frequent interaction between the two:</a:t>
            </a:r>
          </a:p>
          <a:p>
            <a:pPr marL="342900" indent="-342900" defTabSz="914400">
              <a:lnSpc>
                <a:spcPct val="150000"/>
              </a:lnSpc>
              <a:spcBef>
                <a:spcPts val="0"/>
              </a:spcBef>
              <a:buFont typeface="Arial"/>
              <a:buChar char="•"/>
              <a:defRPr sz="2300"/>
            </a:pPr>
            <a:r>
              <a:t>Regulations often reference standards.</a:t>
            </a:r>
          </a:p>
          <a:p>
            <a:pPr marL="342900" indent="-342900" defTabSz="914400">
              <a:lnSpc>
                <a:spcPct val="150000"/>
              </a:lnSpc>
              <a:spcBef>
                <a:spcPts val="0"/>
              </a:spcBef>
              <a:buFont typeface="Arial"/>
              <a:buChar char="•"/>
              <a:defRPr sz="2300"/>
            </a:pPr>
            <a:r>
              <a:t>The EU promotes standardization by issuing mandates to bodies like CEN and CENELEC.</a:t>
            </a:r>
          </a:p>
        </p:txBody>
      </p:sp>
      <p:sp>
        <p:nvSpPr>
          <p:cNvPr id="74" name="Titolo 2"/>
          <p:cNvSpPr txBox="1">
            <a:spLocks noGrp="1"/>
          </p:cNvSpPr>
          <p:nvPr>
            <p:ph type="title"/>
          </p:nvPr>
        </p:nvSpPr>
        <p:spPr>
          <a:xfrm>
            <a:off x="599414" y="258395"/>
            <a:ext cx="10972801" cy="672076"/>
          </a:xfrm>
          <a:prstGeom prst="rect">
            <a:avLst/>
          </a:prstGeom>
        </p:spPr>
        <p:txBody>
          <a:bodyPr>
            <a:normAutofit fontScale="90000"/>
          </a:bodyPr>
          <a:lstStyle/>
          <a:p>
            <a:pPr defTabSz="346711">
              <a:defRPr sz="2380">
                <a:effectLst/>
              </a:defRPr>
            </a:pPr>
            <a:r>
              <a:t>1. Regulatory framework conditions </a:t>
            </a:r>
            <a:br/>
            <a:r>
              <a:rPr sz="1955"/>
              <a:t>Regulations and standards in the EU</a:t>
            </a:r>
          </a:p>
        </p:txBody>
      </p:sp>
      <p:sp>
        <p:nvSpPr>
          <p:cNvPr id="75" name="Segnaposto numero diapositiva 4"/>
          <p:cNvSpPr txBox="1">
            <a:spLocks noGrp="1"/>
          </p:cNvSpPr>
          <p:nvPr>
            <p:ph type="sldNum" sz="quarter" idx="2"/>
          </p:nvPr>
        </p:nvSpPr>
        <p:spPr>
          <a:xfrm>
            <a:off x="11592584" y="75831"/>
            <a:ext cx="175767" cy="27476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4</a:t>
            </a:fld>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Segnaposto numero diapositiva 4"/>
          <p:cNvSpPr txBox="1">
            <a:spLocks noGrp="1"/>
          </p:cNvSpPr>
          <p:nvPr>
            <p:ph type="sldNum" sz="quarter" idx="2"/>
          </p:nvPr>
        </p:nvSpPr>
        <p:spPr>
          <a:xfrm>
            <a:off x="11592584" y="75831"/>
            <a:ext cx="175767" cy="27476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5</a:t>
            </a:fld>
            <a:endParaRPr/>
          </a:p>
        </p:txBody>
      </p:sp>
      <p:sp>
        <p:nvSpPr>
          <p:cNvPr id="78" name="Segnaposto piè di pagina 4"/>
          <p:cNvSpPr txBox="1"/>
          <p:nvPr/>
        </p:nvSpPr>
        <p:spPr>
          <a:xfrm>
            <a:off x="2577587" y="6149971"/>
            <a:ext cx="7171216" cy="5668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83" tIns="35783" rIns="35783" bIns="35783">
            <a:spAutoFit/>
          </a:bodyPr>
          <a:lstStyle>
            <a:lvl1pPr algn="ctr">
              <a:defRPr sz="1100" i="1">
                <a:solidFill>
                  <a:schemeClr val="accent1"/>
                </a:solidFill>
                <a:latin typeface="Century Gothic"/>
                <a:ea typeface="Century Gothic"/>
                <a:cs typeface="Century Gothic"/>
                <a:sym typeface="Century Gothic"/>
              </a:defRPr>
            </a:lvl1pPr>
          </a:lstStyle>
          <a:p>
            <a:r>
              <a:t>This project has received funding from the European Union’s Horizon Europe research and innovation programme under grant agreement No 101135417. Additionally, this Work has received funding from the Swiss State Secretariat for Education, Research and Innovation (SERI) for its Associate Partner.</a:t>
            </a:r>
          </a:p>
        </p:txBody>
      </p:sp>
      <p:sp>
        <p:nvSpPr>
          <p:cNvPr id="79" name="Titolo 2"/>
          <p:cNvSpPr txBox="1">
            <a:spLocks noGrp="1"/>
          </p:cNvSpPr>
          <p:nvPr>
            <p:ph type="title"/>
          </p:nvPr>
        </p:nvSpPr>
        <p:spPr>
          <a:xfrm>
            <a:off x="599414" y="213215"/>
            <a:ext cx="10972801" cy="672077"/>
          </a:xfrm>
          <a:prstGeom prst="rect">
            <a:avLst/>
          </a:prstGeom>
        </p:spPr>
        <p:txBody>
          <a:bodyPr>
            <a:normAutofit fontScale="90000"/>
          </a:bodyPr>
          <a:lstStyle/>
          <a:p>
            <a:pPr defTabSz="322237">
              <a:defRPr sz="2370">
                <a:effectLst/>
              </a:defRPr>
            </a:pPr>
            <a:r>
              <a:t>1. Regulatory framework conditions </a:t>
            </a:r>
            <a:br/>
            <a:r>
              <a:rPr sz="1975"/>
              <a:t>New Approach</a:t>
            </a:r>
          </a:p>
        </p:txBody>
      </p:sp>
      <p:sp>
        <p:nvSpPr>
          <p:cNvPr id="80" name="Rectangle 2"/>
          <p:cNvSpPr txBox="1">
            <a:spLocks noGrp="1"/>
          </p:cNvSpPr>
          <p:nvPr>
            <p:ph type="body" idx="1"/>
          </p:nvPr>
        </p:nvSpPr>
        <p:spPr>
          <a:xfrm>
            <a:off x="609600" y="1618489"/>
            <a:ext cx="11158751" cy="3974359"/>
          </a:xfrm>
          <a:prstGeom prst="rect">
            <a:avLst/>
          </a:prstGeom>
        </p:spPr>
        <p:txBody>
          <a:bodyPr lIns="45719" tIns="45719" rIns="45719" bIns="45719">
            <a:normAutofit fontScale="92500"/>
          </a:bodyPr>
          <a:lstStyle/>
          <a:p>
            <a:pPr marL="0" indent="0" defTabSz="841247">
              <a:lnSpc>
                <a:spcPct val="150000"/>
              </a:lnSpc>
              <a:spcBef>
                <a:spcPts val="0"/>
              </a:spcBef>
              <a:buSzTx/>
              <a:buFont typeface="Wingdings"/>
              <a:buNone/>
              <a:defRPr sz="1932" b="1"/>
            </a:pPr>
            <a:r>
              <a:t>The EU’s “New Approach” </a:t>
            </a:r>
          </a:p>
          <a:p>
            <a:pPr marL="315467" indent="-315467" defTabSz="841247">
              <a:lnSpc>
                <a:spcPct val="150000"/>
              </a:lnSpc>
              <a:spcBef>
                <a:spcPts val="0"/>
              </a:spcBef>
              <a:buFont typeface="Arial"/>
              <a:buChar char="•"/>
              <a:defRPr sz="1932"/>
            </a:pPr>
            <a:r>
              <a:t>Legislation (regulations and directives) defines only essential requirements. </a:t>
            </a:r>
          </a:p>
          <a:p>
            <a:pPr marL="315467" indent="-315467" defTabSz="841247">
              <a:lnSpc>
                <a:spcPct val="150000"/>
              </a:lnSpc>
              <a:spcBef>
                <a:spcPts val="0"/>
              </a:spcBef>
              <a:buFont typeface="Arial"/>
              <a:buChar char="•"/>
              <a:defRPr sz="1932"/>
            </a:pPr>
            <a:r>
              <a:t>Technical details are provided by harmonized European standards.</a:t>
            </a:r>
          </a:p>
          <a:p>
            <a:pPr marL="315467" indent="-315467" defTabSz="841247">
              <a:lnSpc>
                <a:spcPct val="150000"/>
              </a:lnSpc>
              <a:spcBef>
                <a:spcPts val="0"/>
              </a:spcBef>
              <a:buFont typeface="Arial"/>
              <a:buChar char="•"/>
              <a:defRPr sz="1932"/>
            </a:pPr>
            <a:r>
              <a:t>These standards remain voluntary, but using them creates a presumption of conformity with legal requirements.</a:t>
            </a:r>
          </a:p>
          <a:p>
            <a:pPr marL="315467" indent="-315467" defTabSz="841247">
              <a:lnSpc>
                <a:spcPct val="150000"/>
              </a:lnSpc>
              <a:spcBef>
                <a:spcPts val="0"/>
              </a:spcBef>
              <a:buFont typeface="Arial"/>
              <a:buChar char="•"/>
              <a:defRPr sz="1932"/>
            </a:pPr>
            <a:r>
              <a:t>Example: The Low Voltage directive states:</a:t>
            </a:r>
          </a:p>
          <a:p>
            <a:pPr marL="648461" lvl="1" indent="-315467" defTabSz="841247">
              <a:lnSpc>
                <a:spcPct val="150000"/>
              </a:lnSpc>
              <a:spcBef>
                <a:spcPts val="0"/>
              </a:spcBef>
              <a:buFont typeface="Arial"/>
              <a:defRPr sz="1932"/>
            </a:pPr>
            <a:r>
              <a:rPr i="1"/>
              <a:t>Measures of a technical nature shall be laid down (…), in order to ensure that persons and domestic animals are adequately protected against the danger of physical injury or other harm which might be caused by direct or indirect contact</a:t>
            </a:r>
          </a:p>
          <a:p>
            <a:pPr marL="315467" indent="-315467" defTabSz="841247">
              <a:lnSpc>
                <a:spcPct val="150000"/>
              </a:lnSpc>
              <a:spcBef>
                <a:spcPts val="0"/>
              </a:spcBef>
              <a:buFont typeface="Arial"/>
              <a:buChar char="•"/>
              <a:defRPr sz="1932"/>
            </a:pPr>
            <a:r>
              <a:t>Concordance with directive: annex ZZ of the harmonized EN standard</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Segnaposto numero diapositiva 4"/>
          <p:cNvSpPr txBox="1">
            <a:spLocks noGrp="1"/>
          </p:cNvSpPr>
          <p:nvPr>
            <p:ph type="sldNum" sz="quarter" idx="2"/>
          </p:nvPr>
        </p:nvSpPr>
        <p:spPr>
          <a:xfrm>
            <a:off x="11592584" y="75831"/>
            <a:ext cx="175767" cy="27476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6</a:t>
            </a:fld>
            <a:endParaRPr/>
          </a:p>
        </p:txBody>
      </p:sp>
      <p:sp>
        <p:nvSpPr>
          <p:cNvPr id="83" name="Segnaposto piè di pagina 4"/>
          <p:cNvSpPr txBox="1"/>
          <p:nvPr/>
        </p:nvSpPr>
        <p:spPr>
          <a:xfrm>
            <a:off x="2577587" y="6149971"/>
            <a:ext cx="7171216" cy="5668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83" tIns="35783" rIns="35783" bIns="35783">
            <a:spAutoFit/>
          </a:bodyPr>
          <a:lstStyle>
            <a:lvl1pPr algn="ctr">
              <a:defRPr sz="1100" i="1">
                <a:solidFill>
                  <a:schemeClr val="accent1"/>
                </a:solidFill>
                <a:latin typeface="Century Gothic"/>
                <a:ea typeface="Century Gothic"/>
                <a:cs typeface="Century Gothic"/>
                <a:sym typeface="Century Gothic"/>
              </a:defRPr>
            </a:lvl1pPr>
          </a:lstStyle>
          <a:p>
            <a:r>
              <a:t>This project has received funding from the European Union’s Horizon Europe research and innovation programme under grant agreement No 101135417. Additionally, this Work has received funding from the Swiss State Secretariat for Education, Research and Innovation (SERI) for its Associate Partner.</a:t>
            </a:r>
          </a:p>
        </p:txBody>
      </p:sp>
      <p:sp>
        <p:nvSpPr>
          <p:cNvPr id="84" name="Titolo 2"/>
          <p:cNvSpPr txBox="1">
            <a:spLocks noGrp="1"/>
          </p:cNvSpPr>
          <p:nvPr>
            <p:ph type="title"/>
          </p:nvPr>
        </p:nvSpPr>
        <p:spPr>
          <a:xfrm>
            <a:off x="599414" y="258395"/>
            <a:ext cx="10972801" cy="672076"/>
          </a:xfrm>
          <a:prstGeom prst="rect">
            <a:avLst/>
          </a:prstGeom>
        </p:spPr>
        <p:txBody>
          <a:bodyPr>
            <a:normAutofit fontScale="90000"/>
          </a:bodyPr>
          <a:lstStyle/>
          <a:p>
            <a:pPr defTabSz="375264">
              <a:defRPr sz="2392">
                <a:effectLst/>
              </a:defRPr>
            </a:pPr>
            <a:r>
              <a:t>1. Regulatory framework conditions </a:t>
            </a:r>
            <a:br/>
            <a:r>
              <a:rPr sz="1932"/>
              <a:t>New Approach</a:t>
            </a:r>
          </a:p>
        </p:txBody>
      </p:sp>
      <p:sp>
        <p:nvSpPr>
          <p:cNvPr id="85" name="Rectangle 2"/>
          <p:cNvSpPr txBox="1">
            <a:spLocks noGrp="1"/>
          </p:cNvSpPr>
          <p:nvPr>
            <p:ph type="body" idx="1"/>
          </p:nvPr>
        </p:nvSpPr>
        <p:spPr>
          <a:xfrm>
            <a:off x="609601" y="1652766"/>
            <a:ext cx="10982984" cy="3974360"/>
          </a:xfrm>
          <a:prstGeom prst="rect">
            <a:avLst/>
          </a:prstGeom>
        </p:spPr>
        <p:txBody>
          <a:bodyPr lIns="45719" tIns="45719" rIns="45719" bIns="45719"/>
          <a:lstStyle/>
          <a:p>
            <a:pPr marL="0" indent="0" defTabSz="914400">
              <a:lnSpc>
                <a:spcPct val="150000"/>
              </a:lnSpc>
              <a:spcBef>
                <a:spcPts val="0"/>
              </a:spcBef>
              <a:buSzTx/>
              <a:buFont typeface="Wingdings"/>
              <a:buNone/>
              <a:defRPr sz="2500" b="1"/>
            </a:pPr>
            <a:r>
              <a:t>“New Approach” is broadly applied</a:t>
            </a:r>
          </a:p>
          <a:p>
            <a:pPr marL="342900" indent="-342900" defTabSz="914400">
              <a:lnSpc>
                <a:spcPct val="150000"/>
              </a:lnSpc>
              <a:spcBef>
                <a:spcPts val="0"/>
              </a:spcBef>
              <a:buFont typeface="Arial"/>
              <a:buChar char="•"/>
              <a:defRPr sz="2500"/>
            </a:pPr>
            <a:r>
              <a:t>Low Voltage directive, Machine directive, etc.</a:t>
            </a:r>
          </a:p>
          <a:p>
            <a:pPr marL="0" indent="0" defTabSz="914400">
              <a:lnSpc>
                <a:spcPct val="150000"/>
              </a:lnSpc>
              <a:spcBef>
                <a:spcPts val="0"/>
              </a:spcBef>
              <a:buSzTx/>
              <a:buFont typeface="Wingdings"/>
              <a:buNone/>
              <a:defRPr sz="2500" b="1"/>
            </a:pPr>
            <a:r>
              <a:t>NOT for vehicle type approval</a:t>
            </a:r>
          </a:p>
          <a:p>
            <a:pPr marL="342900" indent="-342900" defTabSz="914400">
              <a:lnSpc>
                <a:spcPct val="150000"/>
              </a:lnSpc>
              <a:spcBef>
                <a:spcPts val="0"/>
              </a:spcBef>
              <a:buFont typeface="Arial"/>
              <a:buChar char="•"/>
              <a:defRPr sz="2500"/>
            </a:pPr>
            <a:r>
              <a:t>UNECE regulations</a:t>
            </a:r>
          </a:p>
          <a:p>
            <a:pPr marL="342900" indent="-342900" defTabSz="914400">
              <a:lnSpc>
                <a:spcPct val="150000"/>
              </a:lnSpc>
              <a:spcBef>
                <a:spcPts val="0"/>
              </a:spcBef>
              <a:buFont typeface="Arial"/>
              <a:buChar char="•"/>
              <a:defRPr sz="2500"/>
            </a:pPr>
            <a:r>
              <a:t>UN level</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Segnaposto numero diapositiva 4"/>
          <p:cNvSpPr txBox="1">
            <a:spLocks noGrp="1"/>
          </p:cNvSpPr>
          <p:nvPr>
            <p:ph type="sldNum" sz="quarter" idx="2"/>
          </p:nvPr>
        </p:nvSpPr>
        <p:spPr>
          <a:xfrm>
            <a:off x="11592584" y="75831"/>
            <a:ext cx="175767" cy="27476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7</a:t>
            </a:fld>
            <a:endParaRPr/>
          </a:p>
        </p:txBody>
      </p:sp>
      <p:sp>
        <p:nvSpPr>
          <p:cNvPr id="88" name="Segnaposto piè di pagina 4"/>
          <p:cNvSpPr txBox="1"/>
          <p:nvPr/>
        </p:nvSpPr>
        <p:spPr>
          <a:xfrm>
            <a:off x="2577587" y="6149971"/>
            <a:ext cx="7171216" cy="5668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83" tIns="35783" rIns="35783" bIns="35783">
            <a:spAutoFit/>
          </a:bodyPr>
          <a:lstStyle>
            <a:lvl1pPr algn="ctr">
              <a:defRPr sz="1100" i="1">
                <a:solidFill>
                  <a:schemeClr val="accent1"/>
                </a:solidFill>
                <a:latin typeface="Century Gothic"/>
                <a:ea typeface="Century Gothic"/>
                <a:cs typeface="Century Gothic"/>
                <a:sym typeface="Century Gothic"/>
              </a:defRPr>
            </a:lvl1pPr>
          </a:lstStyle>
          <a:p>
            <a:r>
              <a:t>This project has received funding from the European Union’s Horizon Europe research and innovation programme under grant agreement No 101135417. Additionally, this Work has received funding from the Swiss State Secretariat for Education, Research and Innovation (SERI) for its Associate Partner.</a:t>
            </a:r>
          </a:p>
        </p:txBody>
      </p:sp>
      <p:sp>
        <p:nvSpPr>
          <p:cNvPr id="89" name="Titolo 2"/>
          <p:cNvSpPr txBox="1">
            <a:spLocks noGrp="1"/>
          </p:cNvSpPr>
          <p:nvPr>
            <p:ph type="title"/>
          </p:nvPr>
        </p:nvSpPr>
        <p:spPr>
          <a:xfrm>
            <a:off x="599414" y="258395"/>
            <a:ext cx="10972801" cy="672076"/>
          </a:xfrm>
          <a:prstGeom prst="rect">
            <a:avLst/>
          </a:prstGeom>
        </p:spPr>
        <p:txBody>
          <a:bodyPr>
            <a:normAutofit fontScale="90000"/>
          </a:bodyPr>
          <a:lstStyle/>
          <a:p>
            <a:pPr defTabSz="375264">
              <a:defRPr sz="2392">
                <a:effectLst/>
              </a:defRPr>
            </a:pPr>
            <a:r>
              <a:t>1. Regulatory framework conditions </a:t>
            </a:r>
            <a:br/>
            <a:r>
              <a:rPr sz="1932"/>
              <a:t>New Approach</a:t>
            </a:r>
          </a:p>
        </p:txBody>
      </p:sp>
      <p:sp>
        <p:nvSpPr>
          <p:cNvPr id="90" name="Rectangle 2"/>
          <p:cNvSpPr txBox="1">
            <a:spLocks noGrp="1"/>
          </p:cNvSpPr>
          <p:nvPr>
            <p:ph type="body" idx="1"/>
          </p:nvPr>
        </p:nvSpPr>
        <p:spPr>
          <a:xfrm>
            <a:off x="609600" y="1618489"/>
            <a:ext cx="10982985" cy="3974359"/>
          </a:xfrm>
          <a:prstGeom prst="rect">
            <a:avLst/>
          </a:prstGeom>
        </p:spPr>
        <p:txBody>
          <a:bodyPr lIns="45719" tIns="45719" rIns="45719" bIns="45719"/>
          <a:lstStyle/>
          <a:p>
            <a:pPr marL="0" indent="0" defTabSz="914400">
              <a:lnSpc>
                <a:spcPct val="150000"/>
              </a:lnSpc>
              <a:spcBef>
                <a:spcPts val="0"/>
              </a:spcBef>
              <a:buSzTx/>
              <a:buFont typeface="Wingdings"/>
              <a:buNone/>
              <a:defRPr sz="2600" b="1"/>
            </a:pPr>
            <a:r>
              <a:t>Relevant EU regulations for swappable battery systems include:</a:t>
            </a:r>
          </a:p>
          <a:p>
            <a:pPr marL="630237" lvl="1" indent="-268288" defTabSz="914400">
              <a:lnSpc>
                <a:spcPct val="150000"/>
              </a:lnSpc>
              <a:spcBef>
                <a:spcPts val="0"/>
              </a:spcBef>
              <a:buFont typeface="Arial"/>
              <a:defRPr sz="2600"/>
            </a:pPr>
            <a:r>
              <a:t>Battery Regulation (EU) 2023/1542</a:t>
            </a:r>
            <a:endParaRPr sz="3100"/>
          </a:p>
          <a:p>
            <a:pPr marL="630237" lvl="1" indent="-268288" defTabSz="914400">
              <a:lnSpc>
                <a:spcPct val="150000"/>
              </a:lnSpc>
              <a:spcBef>
                <a:spcPts val="0"/>
              </a:spcBef>
              <a:buFont typeface="Arial"/>
              <a:defRPr sz="2600"/>
            </a:pPr>
            <a:r>
              <a:t>Alternative Fuel Infrastructure Regulation (EU) 2023/1804</a:t>
            </a:r>
            <a:endParaRPr sz="3100"/>
          </a:p>
          <a:p>
            <a:pPr marL="630237" lvl="1" indent="-268288" defTabSz="914400">
              <a:lnSpc>
                <a:spcPct val="150000"/>
              </a:lnSpc>
              <a:spcBef>
                <a:spcPts val="0"/>
              </a:spcBef>
              <a:buFont typeface="Arial"/>
              <a:defRPr sz="2600"/>
            </a:pPr>
            <a:r>
              <a:t>Regulation (EU) 168/2013 on two-/three-wheel vehicles and quadricycles</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Segnaposto numero diapositiva 4"/>
          <p:cNvSpPr txBox="1">
            <a:spLocks noGrp="1"/>
          </p:cNvSpPr>
          <p:nvPr>
            <p:ph type="sldNum" sz="quarter" idx="2"/>
          </p:nvPr>
        </p:nvSpPr>
        <p:spPr>
          <a:xfrm>
            <a:off x="11592584" y="75831"/>
            <a:ext cx="175767" cy="27476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8</a:t>
            </a:fld>
            <a:endParaRPr/>
          </a:p>
        </p:txBody>
      </p:sp>
      <p:sp>
        <p:nvSpPr>
          <p:cNvPr id="93" name="Segnaposto piè di pagina 4"/>
          <p:cNvSpPr txBox="1"/>
          <p:nvPr/>
        </p:nvSpPr>
        <p:spPr>
          <a:xfrm>
            <a:off x="2577587" y="6149971"/>
            <a:ext cx="7171216" cy="5668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83" tIns="35783" rIns="35783" bIns="35783">
            <a:spAutoFit/>
          </a:bodyPr>
          <a:lstStyle>
            <a:lvl1pPr algn="ctr">
              <a:defRPr sz="1100" i="1">
                <a:solidFill>
                  <a:schemeClr val="accent1"/>
                </a:solidFill>
                <a:latin typeface="Century Gothic"/>
                <a:ea typeface="Century Gothic"/>
                <a:cs typeface="Century Gothic"/>
                <a:sym typeface="Century Gothic"/>
              </a:defRPr>
            </a:lvl1pPr>
          </a:lstStyle>
          <a:p>
            <a:r>
              <a:t>This project has received funding from the European Union’s Horizon Europe research and innovation programme under grant agreement No 101135417. Additionally, this Work has received funding from the Swiss State Secretariat for Education, Research and Innovation (SERI) for its Associate Partner.</a:t>
            </a:r>
          </a:p>
        </p:txBody>
      </p:sp>
      <p:sp>
        <p:nvSpPr>
          <p:cNvPr id="94" name="Titolo 2"/>
          <p:cNvSpPr txBox="1">
            <a:spLocks noGrp="1"/>
          </p:cNvSpPr>
          <p:nvPr>
            <p:ph type="title"/>
          </p:nvPr>
        </p:nvSpPr>
        <p:spPr>
          <a:xfrm>
            <a:off x="599414" y="258395"/>
            <a:ext cx="10972801" cy="672076"/>
          </a:xfrm>
          <a:prstGeom prst="rect">
            <a:avLst/>
          </a:prstGeom>
        </p:spPr>
        <p:txBody>
          <a:bodyPr>
            <a:normAutofit fontScale="90000"/>
          </a:bodyPr>
          <a:lstStyle/>
          <a:p>
            <a:pPr defTabSz="375264">
              <a:defRPr sz="2392">
                <a:effectLst/>
              </a:defRPr>
            </a:pPr>
            <a:r>
              <a:t>2. State of the art</a:t>
            </a:r>
            <a:br/>
            <a:r>
              <a:rPr sz="1932"/>
              <a:t>Product safety, security, liability</a:t>
            </a:r>
          </a:p>
        </p:txBody>
      </p:sp>
      <p:sp>
        <p:nvSpPr>
          <p:cNvPr id="95" name="Rectangle 2"/>
          <p:cNvSpPr txBox="1">
            <a:spLocks noGrp="1"/>
          </p:cNvSpPr>
          <p:nvPr>
            <p:ph type="body" idx="1"/>
          </p:nvPr>
        </p:nvSpPr>
        <p:spPr>
          <a:xfrm>
            <a:off x="609599" y="1078225"/>
            <a:ext cx="10247807" cy="4701550"/>
          </a:xfrm>
          <a:prstGeom prst="rect">
            <a:avLst/>
          </a:prstGeom>
        </p:spPr>
        <p:txBody>
          <a:bodyPr lIns="45719" tIns="45719" rIns="45719" bIns="45719" anchor="ctr">
            <a:normAutofit fontScale="92500"/>
          </a:bodyPr>
          <a:lstStyle/>
          <a:p>
            <a:pPr marL="0" indent="0" defTabSz="914400">
              <a:lnSpc>
                <a:spcPct val="150000"/>
              </a:lnSpc>
              <a:spcBef>
                <a:spcPts val="0"/>
              </a:spcBef>
              <a:buSzTx/>
              <a:buFont typeface="Wingdings"/>
              <a:buNone/>
              <a:defRPr sz="2200" b="1"/>
            </a:pPr>
            <a:r>
              <a:t>A comprehensive set of standards ensures trusted safety and security across the entire ecosystem.</a:t>
            </a:r>
          </a:p>
          <a:p>
            <a:pPr marL="342899" indent="-342899" defTabSz="914400">
              <a:lnSpc>
                <a:spcPct val="150000"/>
              </a:lnSpc>
              <a:spcBef>
                <a:spcPts val="0"/>
              </a:spcBef>
              <a:buFont typeface="Arial"/>
              <a:buChar char="•"/>
              <a:defRPr sz="2200"/>
            </a:pPr>
            <a:r>
              <a:t>This includes:</a:t>
            </a:r>
          </a:p>
          <a:p>
            <a:pPr marL="630237" lvl="1" indent="-268288" defTabSz="914400">
              <a:lnSpc>
                <a:spcPct val="150000"/>
              </a:lnSpc>
              <a:spcBef>
                <a:spcPts val="0"/>
              </a:spcBef>
              <a:buFont typeface="Arial"/>
              <a:defRPr sz="2200"/>
            </a:pPr>
            <a:r>
              <a:t>Data exchange within the system</a:t>
            </a:r>
            <a:endParaRPr sz="2600"/>
          </a:p>
          <a:p>
            <a:pPr marL="630237" lvl="1" indent="-268288" defTabSz="914400">
              <a:lnSpc>
                <a:spcPct val="150000"/>
              </a:lnSpc>
              <a:spcBef>
                <a:spcPts val="0"/>
              </a:spcBef>
              <a:buFont typeface="Arial"/>
              <a:defRPr sz="2200"/>
            </a:pPr>
            <a:r>
              <a:t>Interfaces with external parties</a:t>
            </a:r>
            <a:endParaRPr sz="2600"/>
          </a:p>
          <a:p>
            <a:pPr marL="342899" indent="-342899" defTabSz="914400">
              <a:lnSpc>
                <a:spcPct val="150000"/>
              </a:lnSpc>
              <a:spcBef>
                <a:spcPts val="0"/>
              </a:spcBef>
              <a:buFont typeface="Arial"/>
              <a:buChar char="•"/>
              <a:defRPr sz="2200"/>
            </a:pPr>
            <a:r>
              <a:t>Standards ensure a uniform level of safety and security for all components.</a:t>
            </a:r>
          </a:p>
          <a:p>
            <a:pPr marL="342899" indent="-342899" defTabSz="914400">
              <a:lnSpc>
                <a:spcPct val="150000"/>
              </a:lnSpc>
              <a:spcBef>
                <a:spcPts val="0"/>
              </a:spcBef>
              <a:buFont typeface="Arial"/>
              <a:buChar char="•"/>
              <a:defRPr sz="2200"/>
            </a:pPr>
            <a:r>
              <a:t>System-level risks arising from combining elements are already addressed through standard requirements.</a:t>
            </a:r>
          </a:p>
          <a:p>
            <a:pPr marL="342899" indent="-342899" defTabSz="914400">
              <a:lnSpc>
                <a:spcPct val="150000"/>
              </a:lnSpc>
              <a:spcBef>
                <a:spcPts val="0"/>
              </a:spcBef>
              <a:buFont typeface="Arial"/>
              <a:buChar char="•"/>
              <a:defRPr sz="2200"/>
            </a:pPr>
            <a:r>
              <a:t>Standards help clearly assign responsibilities and liabilities among stakeholders.</a:t>
            </a:r>
          </a:p>
          <a:p>
            <a:pPr marL="342899" indent="-342899" defTabSz="914400">
              <a:lnSpc>
                <a:spcPct val="150000"/>
              </a:lnSpc>
              <a:spcBef>
                <a:spcPts val="0"/>
              </a:spcBef>
              <a:buFont typeface="Arial"/>
              <a:buChar char="•"/>
              <a:defRPr sz="2200"/>
            </a:pPr>
            <a:r>
              <a:t>A defined state-of-the-art further supports legal clarity and technical accountability.</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2"/>
          <p:cNvSpPr txBox="1">
            <a:spLocks noGrp="1"/>
          </p:cNvSpPr>
          <p:nvPr>
            <p:ph type="body" idx="1"/>
          </p:nvPr>
        </p:nvSpPr>
        <p:spPr>
          <a:xfrm>
            <a:off x="701040" y="930470"/>
            <a:ext cx="10354962" cy="4997060"/>
          </a:xfrm>
          <a:prstGeom prst="rect">
            <a:avLst/>
          </a:prstGeom>
        </p:spPr>
        <p:txBody>
          <a:bodyPr lIns="45719" tIns="45719" rIns="45719" bIns="45719" anchor="ctr"/>
          <a:lstStyle/>
          <a:p>
            <a:pPr marL="0" indent="0" defTabSz="914400">
              <a:lnSpc>
                <a:spcPct val="150000"/>
              </a:lnSpc>
              <a:spcBef>
                <a:spcPts val="0"/>
              </a:spcBef>
              <a:buSzTx/>
              <a:buFont typeface="Wingdings"/>
              <a:buNone/>
              <a:defRPr sz="2500" b="1">
                <a:solidFill>
                  <a:srgbClr val="0D0D0D"/>
                </a:solidFill>
              </a:defRPr>
            </a:pPr>
            <a:r>
              <a:t>CEN-CENELEC’s principle of standards’ “verifiability”.</a:t>
            </a:r>
          </a:p>
          <a:p>
            <a:pPr marL="342900" indent="-342900" defTabSz="914400">
              <a:lnSpc>
                <a:spcPct val="150000"/>
              </a:lnSpc>
              <a:spcBef>
                <a:spcPts val="0"/>
              </a:spcBef>
              <a:buFont typeface="Arial"/>
              <a:buChar char="•"/>
              <a:defRPr sz="2500">
                <a:solidFill>
                  <a:srgbClr val="0D0D0D"/>
                </a:solidFill>
              </a:defRPr>
            </a:pPr>
            <a:r>
              <a:t>Ensures that compliance can be assessed objectively.</a:t>
            </a:r>
          </a:p>
          <a:p>
            <a:pPr marL="342900" indent="-342900" defTabSz="914400">
              <a:lnSpc>
                <a:spcPct val="150000"/>
              </a:lnSpc>
              <a:spcBef>
                <a:spcPts val="0"/>
              </a:spcBef>
              <a:buFont typeface="Arial"/>
              <a:buChar char="•"/>
              <a:defRPr sz="2500">
                <a:solidFill>
                  <a:srgbClr val="0D0D0D"/>
                </a:solidFill>
              </a:defRPr>
            </a:pPr>
            <a:r>
              <a:t>Users benefit from increased trust in quality and performance of standardized products.</a:t>
            </a:r>
          </a:p>
          <a:p>
            <a:pPr marL="342900" indent="-342900" defTabSz="914400">
              <a:lnSpc>
                <a:spcPct val="150000"/>
              </a:lnSpc>
              <a:spcBef>
                <a:spcPts val="0"/>
              </a:spcBef>
              <a:buFont typeface="Arial"/>
              <a:buChar char="•"/>
              <a:defRPr sz="2500">
                <a:solidFill>
                  <a:srgbClr val="0D0D0D"/>
                </a:solidFill>
              </a:defRPr>
            </a:pPr>
            <a:r>
              <a:t>Verified compliance provides assurance and supports market confidence</a:t>
            </a:r>
          </a:p>
          <a:p>
            <a:pPr marL="342900" indent="-342900" defTabSz="914400">
              <a:lnSpc>
                <a:spcPct val="150000"/>
              </a:lnSpc>
              <a:spcBef>
                <a:spcPts val="0"/>
              </a:spcBef>
              <a:buFont typeface="Arial"/>
              <a:buChar char="•"/>
              <a:defRPr sz="2500">
                <a:solidFill>
                  <a:srgbClr val="0D0D0D"/>
                </a:solidFill>
              </a:defRPr>
            </a:pPr>
            <a:r>
              <a:t>The standard compliance as “quality label”!</a:t>
            </a:r>
          </a:p>
        </p:txBody>
      </p:sp>
      <p:sp>
        <p:nvSpPr>
          <p:cNvPr id="98" name="Segnaposto piè di pagina 4"/>
          <p:cNvSpPr txBox="1"/>
          <p:nvPr/>
        </p:nvSpPr>
        <p:spPr>
          <a:xfrm>
            <a:off x="2577587" y="6149971"/>
            <a:ext cx="7171216" cy="5668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83" tIns="35783" rIns="35783" bIns="35783">
            <a:spAutoFit/>
          </a:bodyPr>
          <a:lstStyle>
            <a:lvl1pPr algn="ctr">
              <a:defRPr sz="1100" i="1">
                <a:solidFill>
                  <a:schemeClr val="accent1"/>
                </a:solidFill>
                <a:latin typeface="Century Gothic"/>
                <a:ea typeface="Century Gothic"/>
                <a:cs typeface="Century Gothic"/>
                <a:sym typeface="Century Gothic"/>
              </a:defRPr>
            </a:lvl1pPr>
          </a:lstStyle>
          <a:p>
            <a:r>
              <a:t>This project has received funding from the European Union’s Horizon Europe research and innovation programme under grant agreement No 101135417. Additionally, this Work has received funding from the Swiss State Secretariat for Education, Research and Innovation (SERI) for its Associate Partner.</a:t>
            </a:r>
          </a:p>
        </p:txBody>
      </p:sp>
      <p:sp>
        <p:nvSpPr>
          <p:cNvPr id="99" name="Titolo 2"/>
          <p:cNvSpPr txBox="1">
            <a:spLocks noGrp="1"/>
          </p:cNvSpPr>
          <p:nvPr>
            <p:ph type="title"/>
          </p:nvPr>
        </p:nvSpPr>
        <p:spPr>
          <a:xfrm>
            <a:off x="599414" y="258395"/>
            <a:ext cx="10972801" cy="672076"/>
          </a:xfrm>
          <a:prstGeom prst="rect">
            <a:avLst/>
          </a:prstGeom>
        </p:spPr>
        <p:txBody>
          <a:bodyPr>
            <a:normAutofit fontScale="90000"/>
          </a:bodyPr>
          <a:lstStyle/>
          <a:p>
            <a:pPr defTabSz="375264">
              <a:defRPr sz="2392">
                <a:effectLst/>
              </a:defRPr>
            </a:pPr>
            <a:r>
              <a:t>2. State of the art</a:t>
            </a:r>
            <a:br/>
            <a:r>
              <a:rPr sz="1932"/>
              <a:t>Product compliance</a:t>
            </a:r>
          </a:p>
        </p:txBody>
      </p:sp>
      <p:sp>
        <p:nvSpPr>
          <p:cNvPr id="100" name="Segnaposto numero diapositiva 4"/>
          <p:cNvSpPr txBox="1">
            <a:spLocks noGrp="1"/>
          </p:cNvSpPr>
          <p:nvPr>
            <p:ph type="sldNum" sz="quarter" idx="2"/>
          </p:nvPr>
        </p:nvSpPr>
        <p:spPr>
          <a:xfrm>
            <a:off x="11592584" y="75831"/>
            <a:ext cx="175767" cy="27476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9</a:t>
            </a:fld>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theme/theme1.xml><?xml version="1.0" encoding="utf-8"?>
<a:theme xmlns:a="http://schemas.openxmlformats.org/drawingml/2006/main" name="1_Tema di Office">
  <a:themeElements>
    <a:clrScheme name="1_Tema di Offic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1_Tema di Office">
      <a:majorFont>
        <a:latin typeface="Calibri"/>
        <a:ea typeface="Calibri"/>
        <a:cs typeface="Calibri"/>
      </a:majorFont>
      <a:minorFont>
        <a:latin typeface="Helvetica"/>
        <a:ea typeface="Helvetica"/>
        <a:cs typeface="Helvetica"/>
      </a:minorFont>
    </a:fontScheme>
    <a:fmtScheme name="1_Tema di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228600" dir="1320000" rotWithShape="0">
              <a:srgbClr val="000000">
                <a:alpha val="70000"/>
              </a:srgbClr>
            </a:outerShdw>
          </a:effectLst>
        </a:effectStyle>
        <a:effectStyle>
          <a:effectLst>
            <a:outerShdw blurRad="228600" dir="1320000" rotWithShape="0">
              <a:srgbClr val="000000">
                <a:alpha val="70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228600" dir="1320000" rotWithShape="0">
            <a:srgbClr val="000000">
              <a:alpha val="70000"/>
            </a:srgbClr>
          </a:outerShdw>
        </a:effectLst>
        <a:sp3d/>
      </a:spPr>
      <a:bodyPr rot="0" spcFirstLastPara="1" vertOverflow="overflow" horzOverflow="overflow" vert="horz" wrap="square" lIns="34290" tIns="34290" rIns="34290" bIns="3429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Tema di Office">
  <a:themeElements>
    <a:clrScheme name="1_Tema di Offic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1_Tema di Office">
      <a:majorFont>
        <a:latin typeface="Calibri"/>
        <a:ea typeface="Calibri"/>
        <a:cs typeface="Calibri"/>
      </a:majorFont>
      <a:minorFont>
        <a:latin typeface="Helvetica"/>
        <a:ea typeface="Helvetica"/>
        <a:cs typeface="Helvetica"/>
      </a:minorFont>
    </a:fontScheme>
    <a:fmtScheme name="1_Tema di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228600" dir="1320000" rotWithShape="0">
              <a:srgbClr val="000000">
                <a:alpha val="70000"/>
              </a:srgbClr>
            </a:outerShdw>
          </a:effectLst>
        </a:effectStyle>
        <a:effectStyle>
          <a:effectLst>
            <a:outerShdw blurRad="228600" dir="1320000" rotWithShape="0">
              <a:srgbClr val="000000">
                <a:alpha val="70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228600" dir="1320000" rotWithShape="0">
            <a:srgbClr val="000000">
              <a:alpha val="70000"/>
            </a:srgbClr>
          </a:outerShdw>
        </a:effectLst>
        <a:sp3d/>
      </a:spPr>
      <a:bodyPr rot="0" spcFirstLastPara="1" vertOverflow="overflow" horzOverflow="overflow" vert="horz" wrap="square" lIns="34290" tIns="34290" rIns="34290" bIns="3429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2854223D2E5D364CBC20C13E0F293BA6" ma:contentTypeVersion="12" ma:contentTypeDescription="Creare un nuovo documento." ma:contentTypeScope="" ma:versionID="93eab80185d86e9187fc7fd840e67835">
  <xsd:schema xmlns:xsd="http://www.w3.org/2001/XMLSchema" xmlns:xs="http://www.w3.org/2001/XMLSchema" xmlns:p="http://schemas.microsoft.com/office/2006/metadata/properties" xmlns:ns2="867cd584-75ea-4fa2-a91b-50c0e4da16b0" xmlns:ns3="072b6ab6-cf6e-49c2-a6fe-b7555a83b5cc" targetNamespace="http://schemas.microsoft.com/office/2006/metadata/properties" ma:root="true" ma:fieldsID="7e1605b784a10c5d241a48b9611db652" ns2:_="" ns3:_="">
    <xsd:import namespace="867cd584-75ea-4fa2-a91b-50c0e4da16b0"/>
    <xsd:import namespace="072b6ab6-cf6e-49c2-a6fe-b7555a83b5c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7cd584-75ea-4fa2-a91b-50c0e4da16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Tag immagine" ma:readOnly="false" ma:fieldId="{5cf76f15-5ced-4ddc-b409-7134ff3c332f}" ma:taxonomyMulti="true" ma:sspId="a9e5236b-0c07-4fc9-a921-4e7a924c03e3"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72b6ab6-cf6e-49c2-a6fe-b7555a83b5cc"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33b468f9-72cf-446d-8285-2538a0eb7798}" ma:internalName="TaxCatchAll" ma:showField="CatchAllData" ma:web="072b6ab6-cf6e-49c2-a6fe-b7555a83b5c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072b6ab6-cf6e-49c2-a6fe-b7555a83b5cc" xsi:nil="true"/>
    <lcf76f155ced4ddcb4097134ff3c332f xmlns="867cd584-75ea-4fa2-a91b-50c0e4da16b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E527F8D-FD19-4362-87EA-2A485E1F0D06}"/>
</file>

<file path=customXml/itemProps2.xml><?xml version="1.0" encoding="utf-8"?>
<ds:datastoreItem xmlns:ds="http://schemas.openxmlformats.org/officeDocument/2006/customXml" ds:itemID="{998D7D12-4FAD-4DE1-892C-7846D713231D}"/>
</file>

<file path=customXml/itemProps3.xml><?xml version="1.0" encoding="utf-8"?>
<ds:datastoreItem xmlns:ds="http://schemas.openxmlformats.org/officeDocument/2006/customXml" ds:itemID="{518EB32F-F22A-4F69-A2F4-028876298FF6}"/>
</file>

<file path=docProps/app.xml><?xml version="1.0" encoding="utf-8"?>
<Properties xmlns="http://schemas.openxmlformats.org/officeDocument/2006/extended-properties" xmlns:vt="http://schemas.openxmlformats.org/officeDocument/2006/docPropsVTypes">
  <TotalTime>0</TotalTime>
  <Words>2932</Words>
  <Application>Microsoft Macintosh PowerPoint</Application>
  <PresentationFormat>Widescreen</PresentationFormat>
  <Paragraphs>234</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Century Gothic</vt:lpstr>
      <vt:lpstr>Tw Cen MT</vt:lpstr>
      <vt:lpstr>Wingdings</vt:lpstr>
      <vt:lpstr>1_Tema di Office</vt:lpstr>
      <vt:lpstr>Standardization and standards  for mobility and transport  in the ecosystem of swappable batteries</vt:lpstr>
      <vt:lpstr>Learning objectives</vt:lpstr>
      <vt:lpstr>PowerPoint Presentation</vt:lpstr>
      <vt:lpstr>1. Regulatory framework conditions  Regulations and standards in the EU</vt:lpstr>
      <vt:lpstr>1. Regulatory framework conditions  New Approach</vt:lpstr>
      <vt:lpstr>1. Regulatory framework conditions  New Approach</vt:lpstr>
      <vt:lpstr>1. Regulatory framework conditions  New Approach</vt:lpstr>
      <vt:lpstr>2. State of the art Product safety, security, liability</vt:lpstr>
      <vt:lpstr>2. State of the art Product compliance</vt:lpstr>
      <vt:lpstr>2. State of the art Harmonization and reference </vt:lpstr>
      <vt:lpstr>3. State of the art standardization  IEC 62840 standard</vt:lpstr>
      <vt:lpstr>3. State of the art standardization  IEC 62840 standard</vt:lpstr>
      <vt:lpstr>3. State of the art standardization  IEC 62840 standard</vt:lpstr>
      <vt:lpstr>3. State of the art standardization  Additional standards</vt:lpstr>
      <vt:lpstr>4. Strategies for mobility-related standardization Fundamental recommendations</vt:lpstr>
      <vt:lpstr>4. Strategies for mobility-related standardization The case of swappable batteries</vt:lpstr>
      <vt:lpstr>4. Strategies for mobility-related standardization The case of swappable batteries</vt:lpstr>
      <vt:lpstr>4. Strategies for mobility-related standardization “performance principle” and “aim-oriented approach”</vt:lpstr>
      <vt:lpstr>4. Strategies for mobility-related standardization “performance principle” and “aim-oriented approach”</vt:lpstr>
      <vt:lpstr>Case study</vt:lpstr>
      <vt:lpstr>Case study</vt:lpstr>
      <vt:lpstr>Case study</vt:lpstr>
      <vt:lpstr>Case study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Peter VAN DEN BOSSCHE</cp:lastModifiedBy>
  <cp:revision>1</cp:revision>
  <dcterms:modified xsi:type="dcterms:W3CDTF">2025-09-17T10:50:41Z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0x0101002854223D2E5D364CBC20C13E0F293BA6</vt:lpwstr>
  </property>
</Properties>
</file>