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60" r:id="rId4"/>
  </p:sldMasterIdLst>
  <p:notesMasterIdLst>
    <p:notesMasterId r:id="rId43"/>
  </p:notesMasterIdLst>
  <p:handoutMasterIdLst>
    <p:handoutMasterId r:id="rId44"/>
  </p:handoutMasterIdLst>
  <p:sldIdLst>
    <p:sldId id="2378" r:id="rId5"/>
    <p:sldId id="2400" r:id="rId6"/>
    <p:sldId id="2341" r:id="rId7"/>
    <p:sldId id="2342" r:id="rId8"/>
    <p:sldId id="2396" r:id="rId9"/>
    <p:sldId id="2343" r:id="rId10"/>
    <p:sldId id="2397" r:id="rId11"/>
    <p:sldId id="2344" r:id="rId12"/>
    <p:sldId id="2345" r:id="rId13"/>
    <p:sldId id="2399" r:id="rId14"/>
    <p:sldId id="2389" r:id="rId15"/>
    <p:sldId id="2346" r:id="rId16"/>
    <p:sldId id="2347" r:id="rId17"/>
    <p:sldId id="2349" r:id="rId18"/>
    <p:sldId id="2350" r:id="rId19"/>
    <p:sldId id="2351" r:id="rId20"/>
    <p:sldId id="2354" r:id="rId21"/>
    <p:sldId id="2355" r:id="rId22"/>
    <p:sldId id="2356" r:id="rId23"/>
    <p:sldId id="2357" r:id="rId24"/>
    <p:sldId id="2358" r:id="rId25"/>
    <p:sldId id="2360" r:id="rId26"/>
    <p:sldId id="2361" r:id="rId27"/>
    <p:sldId id="2362" r:id="rId28"/>
    <p:sldId id="2363" r:id="rId29"/>
    <p:sldId id="2364" r:id="rId30"/>
    <p:sldId id="2365" r:id="rId31"/>
    <p:sldId id="2366" r:id="rId32"/>
    <p:sldId id="2387" r:id="rId33"/>
    <p:sldId id="2388" r:id="rId34"/>
    <p:sldId id="2335" r:id="rId35"/>
    <p:sldId id="2336" r:id="rId36"/>
    <p:sldId id="2337" r:id="rId37"/>
    <p:sldId id="2338" r:id="rId38"/>
    <p:sldId id="2339" r:id="rId39"/>
    <p:sldId id="2398" r:id="rId40"/>
    <p:sldId id="2401" r:id="rId41"/>
    <p:sldId id="320" r:id="rId4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31059213-C814-41DC-884B-7B8D2BB78981}">
          <p14:sldIdLst>
            <p14:sldId id="2378"/>
            <p14:sldId id="2400"/>
            <p14:sldId id="2341"/>
            <p14:sldId id="2342"/>
            <p14:sldId id="2396"/>
            <p14:sldId id="2343"/>
            <p14:sldId id="2397"/>
            <p14:sldId id="2344"/>
            <p14:sldId id="2345"/>
            <p14:sldId id="2399"/>
            <p14:sldId id="2389"/>
            <p14:sldId id="2346"/>
            <p14:sldId id="2347"/>
            <p14:sldId id="2349"/>
            <p14:sldId id="2350"/>
            <p14:sldId id="2351"/>
            <p14:sldId id="2354"/>
            <p14:sldId id="2355"/>
            <p14:sldId id="2356"/>
            <p14:sldId id="2357"/>
            <p14:sldId id="2358"/>
            <p14:sldId id="2360"/>
            <p14:sldId id="2361"/>
            <p14:sldId id="2362"/>
            <p14:sldId id="2363"/>
            <p14:sldId id="2364"/>
            <p14:sldId id="2365"/>
            <p14:sldId id="2366"/>
            <p14:sldId id="2387"/>
            <p14:sldId id="2388"/>
            <p14:sldId id="2335"/>
            <p14:sldId id="2336"/>
            <p14:sldId id="2337"/>
            <p14:sldId id="2338"/>
            <p14:sldId id="2339"/>
            <p14:sldId id="2398"/>
            <p14:sldId id="2401"/>
            <p14:sldId id="3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ergensen2610@gmail.com" initials="j" lastIdx="2" clrIdx="0">
    <p:extLst>
      <p:ext uri="{19B8F6BF-5375-455C-9EA6-DF929625EA0E}">
        <p15:presenceInfo xmlns:p15="http://schemas.microsoft.com/office/powerpoint/2012/main" userId="juergensen2610@gmail.com" providerId="None"/>
      </p:ext>
    </p:extLst>
  </p:cmAuthor>
  <p:cmAuthor id="2" name="Wurster, Simone" initials="SW" lastIdx="1" clrIdx="1">
    <p:extLst>
      <p:ext uri="{19B8F6BF-5375-455C-9EA6-DF929625EA0E}">
        <p15:presenceInfo xmlns:p15="http://schemas.microsoft.com/office/powerpoint/2012/main" userId="S::simone.wurster@isi.fraunhofer.de::83e8be0b-45c6-4ef4-addd-4ce38117160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C7BB"/>
    <a:srgbClr val="00BE5E"/>
    <a:srgbClr val="63D7EA"/>
    <a:srgbClr val="5CB8CA"/>
    <a:srgbClr val="00BF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Stile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50" d="100"/>
          <a:sy n="50" d="100"/>
        </p:scale>
        <p:origin x="1260" y="4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52"/>
    </p:cViewPr>
  </p:sorterViewPr>
  <p:notesViewPr>
    <p:cSldViewPr snapToGrid="0">
      <p:cViewPr varScale="1">
        <p:scale>
          <a:sx n="56" d="100"/>
          <a:sy n="56" d="100"/>
        </p:scale>
        <p:origin x="2588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06514EE-C2FD-328C-2CAD-A45B53C6C5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F44A7-9049-434C-EA27-F289FF6B0D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434AD-81C3-44B0-8B1A-637FB10C2096}" type="datetimeFigureOut">
              <a:rPr lang="en-GB" smtClean="0"/>
              <a:t>2025-08-21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7503E2-D752-4AA6-BBF3-DDD0BC99B2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0468C1-BF14-C04B-4F54-7D02070EE59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5EFAF3-2AF1-4DBE-ADDD-0307AFCFB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4639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760790-6451-48F2-902C-B8D59A417392}" type="datetimeFigureOut">
              <a:rPr lang="it-IT" smtClean="0"/>
              <a:t>21/08/2025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D9874A-0031-459D-B623-F372C00B7EF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1677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4BB5DC-7DC8-D838-2084-3E1CB5650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1E141F81-E806-8576-062A-00BF05B3368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19525" y="9386888"/>
            <a:ext cx="29225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62" tIns="45432" rIns="90862" bIns="45432" anchor="b"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477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2600C8A6-5939-47AF-B214-7EF4097929BE}" type="slidenum">
              <a:rPr kumimoji="0" lang="de-DE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pPr marL="0" marR="0" lvl="0" indent="0" algn="r" defTabSz="94773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31</a:t>
            </a:fld>
            <a:endParaRPr kumimoji="0" lang="de-DE" alt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  <a:sym typeface="Arial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EF085AE2-44A1-202F-CF4E-B35B378507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963" y="741363"/>
            <a:ext cx="6583362" cy="3703637"/>
          </a:xfrm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EEB665E8-418C-6E08-42C3-04E7BDC8E9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3" y="4692650"/>
            <a:ext cx="4943475" cy="4446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849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8E49C1-1EEA-C2EA-BC77-323E4B4FCC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6765D549-A299-9558-9CA5-793C89277D8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19525" y="9386888"/>
            <a:ext cx="29225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62" tIns="45432" rIns="90862" bIns="45432" anchor="b"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477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2600C8A6-5939-47AF-B214-7EF4097929BE}" type="slidenum">
              <a:rPr kumimoji="0" lang="de-DE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pPr marL="0" marR="0" lvl="0" indent="0" algn="r" defTabSz="94773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32</a:t>
            </a:fld>
            <a:endParaRPr kumimoji="0" lang="de-DE" alt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  <a:sym typeface="Arial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FF341538-DAEA-64E9-42AD-7C00DE1776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963" y="741363"/>
            <a:ext cx="6583362" cy="3703637"/>
          </a:xfrm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6C8C1345-B4EA-B698-97C4-FEFFB1CCA8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3" y="4692650"/>
            <a:ext cx="4943475" cy="4446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337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B32ED023-6044-4134-B6AB-E873FC7F992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19525" y="9386888"/>
            <a:ext cx="29225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62" tIns="45432" rIns="90862" bIns="45432" anchor="b"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477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2600C8A6-5939-47AF-B214-7EF4097929BE}" type="slidenum">
              <a:rPr kumimoji="0" lang="de-DE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pPr marL="0" marR="0" lvl="0" indent="0" algn="r" defTabSz="94773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33</a:t>
            </a:fld>
            <a:endParaRPr kumimoji="0" lang="de-DE" alt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  <a:sym typeface="Arial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8D2728BE-B6F3-465D-930D-2253C65DCF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963" y="741363"/>
            <a:ext cx="6583362" cy="3703637"/>
          </a:xfrm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C5D81966-F0AD-45DA-A623-A5427AF34A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3" y="4692650"/>
            <a:ext cx="4943475" cy="4446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504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>
            <a:extLst>
              <a:ext uri="{FF2B5EF4-FFF2-40B4-BE49-F238E27FC236}">
                <a16:creationId xmlns:a16="http://schemas.microsoft.com/office/drawing/2014/main" id="{D4928107-F6FD-47C7-A31C-B866842FD6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izenplatzhalter 2">
            <a:extLst>
              <a:ext uri="{FF2B5EF4-FFF2-40B4-BE49-F238E27FC236}">
                <a16:creationId xmlns:a16="http://schemas.microsoft.com/office/drawing/2014/main" id="{F13DDAA6-1148-4F5F-93BD-98B8FD5BB5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745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>
            <a:extLst>
              <a:ext uri="{FF2B5EF4-FFF2-40B4-BE49-F238E27FC236}">
                <a16:creationId xmlns:a16="http://schemas.microsoft.com/office/drawing/2014/main" id="{D4928107-F6FD-47C7-A31C-B866842FD6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izenplatzhalter 2">
            <a:extLst>
              <a:ext uri="{FF2B5EF4-FFF2-40B4-BE49-F238E27FC236}">
                <a16:creationId xmlns:a16="http://schemas.microsoft.com/office/drawing/2014/main" id="{F13DDAA6-1148-4F5F-93BD-98B8FD5BB5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837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316F18-71F5-4BB8-AF3E-19915764D66F}"/>
              </a:ext>
            </a:extLst>
          </p:cNvPr>
          <p:cNvSpPr/>
          <p:nvPr userDrawn="1"/>
        </p:nvSpPr>
        <p:spPr>
          <a:xfrm>
            <a:off x="44009" y="2317784"/>
            <a:ext cx="12107241" cy="23177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dirty="0">
              <a:latin typeface="Tw Cen MT" panose="020B0602020104020603" pitchFamily="34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963084" y="2377612"/>
            <a:ext cx="10386603" cy="1362075"/>
          </a:xfrm>
          <a:prstGeom prst="rect">
            <a:avLst/>
          </a:prstGeom>
        </p:spPr>
        <p:txBody>
          <a:bodyPr lIns="71567" tIns="35784" rIns="71567" bIns="35784" anchor="ctr">
            <a:normAutofit/>
          </a:bodyPr>
          <a:lstStyle>
            <a:lvl1pPr algn="ctr">
              <a:defRPr sz="3733" b="1" cap="all"/>
            </a:lvl1pPr>
          </a:lstStyle>
          <a:p>
            <a:r>
              <a:rPr lang="it-IT" dirty="0"/>
              <a:t>Fare clic per modificare IL TESTO DEL CAPITOLO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963084" y="3813043"/>
            <a:ext cx="10386603" cy="576064"/>
          </a:xfrm>
          <a:prstGeom prst="rect">
            <a:avLst/>
          </a:prstGeom>
        </p:spPr>
        <p:txBody>
          <a:bodyPr lIns="71567" tIns="35784" rIns="71567" bIns="35784" anchor="ctr"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rgbClr val="004F9E"/>
                </a:solidFill>
                <a:latin typeface="+mj-lt"/>
              </a:defRPr>
            </a:lvl1pPr>
            <a:lvl2pPr marL="543876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108774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631622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4pPr>
            <a:lvl5pPr marL="2175498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5pPr>
            <a:lvl6pPr marL="2719369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6pPr>
            <a:lvl7pPr marL="3263245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7pPr>
            <a:lvl8pPr marL="3807119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8pPr>
            <a:lvl9pPr marL="4350997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il sottotitolo</a:t>
            </a:r>
          </a:p>
        </p:txBody>
      </p:sp>
      <p:sp>
        <p:nvSpPr>
          <p:cNvPr id="8" name="Segnaposto numero diapositiva 5">
            <a:extLst>
              <a:ext uri="{FF2B5EF4-FFF2-40B4-BE49-F238E27FC236}">
                <a16:creationId xmlns:a16="http://schemas.microsoft.com/office/drawing/2014/main" id="{82B321F3-CB5A-4CC5-A550-7C079FE63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5360" y="6347202"/>
            <a:ext cx="3456395" cy="365125"/>
          </a:xfrm>
          <a:prstGeom prst="rect">
            <a:avLst/>
          </a:prstGeom>
        </p:spPr>
        <p:txBody>
          <a:bodyPr lIns="71567" tIns="35784" rIns="71567" bIns="35784"/>
          <a:lstStyle>
            <a:lvl1pPr>
              <a:defRPr>
                <a:latin typeface="+mj-lt"/>
              </a:defRPr>
            </a:lvl1pPr>
          </a:lstStyle>
          <a:p>
            <a:fld id="{EBD84A49-B6E1-024C-B030-A0C33E298AF5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9" name="Date Placeholder 24">
            <a:extLst>
              <a:ext uri="{FF2B5EF4-FFF2-40B4-BE49-F238E27FC236}">
                <a16:creationId xmlns:a16="http://schemas.microsoft.com/office/drawing/2014/main" id="{11F2A7E5-7A86-4D59-A2F3-A9612ED32E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00257" y="6346674"/>
            <a:ext cx="2626924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 b="0">
                <a:solidFill>
                  <a:schemeClr val="bg1"/>
                </a:solidFill>
                <a:latin typeface="+mj-lt"/>
              </a:defRPr>
            </a:lvl1pPr>
          </a:lstStyle>
          <a:p>
            <a:endParaRPr lang="it-IT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AE5C6E-1F47-4756-ADD6-FBE71D085A33}"/>
              </a:ext>
            </a:extLst>
          </p:cNvPr>
          <p:cNvSpPr/>
          <p:nvPr userDrawn="1"/>
        </p:nvSpPr>
        <p:spPr>
          <a:xfrm>
            <a:off x="12105792" y="0"/>
            <a:ext cx="86208" cy="3236979"/>
          </a:xfrm>
          <a:prstGeom prst="rect">
            <a:avLst/>
          </a:prstGeom>
          <a:solidFill>
            <a:srgbClr val="00A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dirty="0">
              <a:latin typeface="Tw Cen MT" panose="020B0602020104020603" pitchFamily="34" charset="0"/>
            </a:endParaRPr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96D97F64-3C19-6CE5-F444-D30D9CDC86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1004" y="6084459"/>
            <a:ext cx="7242783" cy="365125"/>
          </a:xfrm>
          <a:prstGeom prst="rect">
            <a:avLst/>
          </a:prstGeom>
        </p:spPr>
        <p:txBody>
          <a:bodyPr lIns="71567" tIns="35784" rIns="71567" bIns="35784"/>
          <a:lstStyle>
            <a:lvl1pPr algn="ctr">
              <a:defRPr sz="1100" b="0" spc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i="1" dirty="0">
                <a:ea typeface="Calibri" panose="020F0502020204030204" pitchFamily="34" charset="0"/>
                <a:cs typeface="Calibri" panose="020F0502020204030204" pitchFamily="34" charset="0"/>
              </a:rPr>
              <a:t>This project has received funding from the European Union’s Horizon Europe research and innovation </a:t>
            </a:r>
            <a:r>
              <a:rPr lang="en-US" i="1" dirty="0" err="1">
                <a:ea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i="1" dirty="0">
                <a:ea typeface="Calibri" panose="020F0502020204030204" pitchFamily="34" charset="0"/>
                <a:cs typeface="Calibri" panose="020F0502020204030204" pitchFamily="34" charset="0"/>
              </a:rPr>
              <a:t> under grant agreement No 101135417. Additionally, this Work has received funding from the Swiss State Secretariat for Education, Research and Innovation (SERI) for its Associate Partner.</a:t>
            </a:r>
          </a:p>
        </p:txBody>
      </p:sp>
    </p:spTree>
    <p:extLst>
      <p:ext uri="{BB962C8B-B14F-4D97-AF65-F5344CB8AC3E}">
        <p14:creationId xmlns:p14="http://schemas.microsoft.com/office/powerpoint/2010/main" val="26629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i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3A984B7-82BF-B549-88F4-D3287858A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80" y="1516381"/>
            <a:ext cx="11452859" cy="4031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>
                <a:solidFill>
                  <a:srgbClr val="005AAD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7DBE6A2-8729-A896-A4E6-9B3B3BA3E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3620" y="1"/>
            <a:ext cx="9532619" cy="1021080"/>
          </a:xfrm>
        </p:spPr>
        <p:txBody>
          <a:bodyPr/>
          <a:lstStyle>
            <a:lvl1pPr>
              <a:defRPr>
                <a:solidFill>
                  <a:srgbClr val="005AAD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A9DFDAA-0BE4-4D76-4560-E25925DC40E4}"/>
              </a:ext>
            </a:extLst>
          </p:cNvPr>
          <p:cNvSpPr txBox="1">
            <a:spLocks/>
          </p:cNvSpPr>
          <p:nvPr userDrawn="1"/>
        </p:nvSpPr>
        <p:spPr>
          <a:xfrm>
            <a:off x="10227156" y="6479462"/>
            <a:ext cx="1670204" cy="3378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dirty="0">
                <a:solidFill>
                  <a:schemeClr val="bg1"/>
                </a:solidFill>
              </a:rPr>
              <a:t>Slide </a:t>
            </a:r>
            <a:fld id="{345175DA-277F-B548-B500-1BF71FE23091}" type="slidenum">
              <a:rPr lang="it-IT" smtClean="0">
                <a:solidFill>
                  <a:schemeClr val="bg1"/>
                </a:solidFill>
              </a:rPr>
              <a:pPr algn="r"/>
              <a:t>‹#›</a:t>
            </a:fld>
            <a:r>
              <a:rPr lang="it-IT" dirty="0">
                <a:solidFill>
                  <a:schemeClr val="bg1"/>
                </a:solidFill>
              </a:rPr>
              <a:t> of 35</a:t>
            </a:r>
          </a:p>
        </p:txBody>
      </p:sp>
      <p:sp>
        <p:nvSpPr>
          <p:cNvPr id="2" name="Segnaposto piè di pagina 4">
            <a:extLst>
              <a:ext uri="{FF2B5EF4-FFF2-40B4-BE49-F238E27FC236}">
                <a16:creationId xmlns:a16="http://schemas.microsoft.com/office/drawing/2014/main" id="{0C89D667-EC19-C229-E27E-E412E855B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1004" y="6084459"/>
            <a:ext cx="7242783" cy="365125"/>
          </a:xfrm>
          <a:prstGeom prst="rect">
            <a:avLst/>
          </a:prstGeom>
        </p:spPr>
        <p:txBody>
          <a:bodyPr lIns="71567" tIns="35784" rIns="71567" bIns="35784"/>
          <a:lstStyle>
            <a:lvl1pPr algn="ctr">
              <a:defRPr sz="1100" b="0" spc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i="1" dirty="0">
                <a:ea typeface="Calibri" panose="020F0502020204030204" pitchFamily="34" charset="0"/>
                <a:cs typeface="Calibri" panose="020F0502020204030204" pitchFamily="34" charset="0"/>
              </a:rPr>
              <a:t>This project has received funding from the European Union’s Horizon Europe research and innovation </a:t>
            </a:r>
            <a:r>
              <a:rPr lang="en-US" i="1" dirty="0" err="1">
                <a:ea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i="1" dirty="0">
                <a:ea typeface="Calibri" panose="020F0502020204030204" pitchFamily="34" charset="0"/>
                <a:cs typeface="Calibri" panose="020F0502020204030204" pitchFamily="34" charset="0"/>
              </a:rPr>
              <a:t> under grant agreement No 101135417. Additionally, this Work has received funding from the Swiss State Secretariat for Education, Research and Innovation (SERI) for its Associate Partner.</a:t>
            </a:r>
          </a:p>
        </p:txBody>
      </p:sp>
    </p:spTree>
    <p:extLst>
      <p:ext uri="{BB962C8B-B14F-4D97-AF65-F5344CB8AC3E}">
        <p14:creationId xmlns:p14="http://schemas.microsoft.com/office/powerpoint/2010/main" val="1236767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Überschrift 2-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22300" y="334800"/>
            <a:ext cx="10944000" cy="738664"/>
          </a:xfrm>
        </p:spPr>
        <p:txBody>
          <a:bodyPr wrap="square">
            <a:spAutoFit/>
          </a:bodyPr>
          <a:lstStyle>
            <a:lvl1pPr marL="0" indent="0" defTabSz="504000">
              <a:defRPr/>
            </a:lvl1pPr>
          </a:lstStyle>
          <a:p>
            <a:r>
              <a:rPr lang="de-DE" noProof="0" dirty="0"/>
              <a:t>Titelmasterformat durch Klicken bearbeiten</a:t>
            </a:r>
            <a:br>
              <a:rPr lang="de-DE" noProof="0" dirty="0"/>
            </a:b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2300" y="1773238"/>
            <a:ext cx="10944000" cy="4248150"/>
          </a:xfrm>
        </p:spPr>
        <p:txBody>
          <a:bodyPr/>
          <a:lstStyle/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4" name="Line 13"/>
          <p:cNvSpPr>
            <a:spLocks noChangeShapeType="1"/>
          </p:cNvSpPr>
          <p:nvPr/>
        </p:nvSpPr>
        <p:spPr bwMode="auto">
          <a:xfrm>
            <a:off x="622300" y="1196752"/>
            <a:ext cx="10944000" cy="0"/>
          </a:xfrm>
          <a:prstGeom prst="line">
            <a:avLst/>
          </a:prstGeom>
          <a:noFill/>
          <a:ln w="12700" cap="rnd">
            <a:solidFill>
              <a:schemeClr val="bg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" name="Line 13"/>
          <p:cNvSpPr>
            <a:spLocks noChangeShapeType="1"/>
          </p:cNvSpPr>
          <p:nvPr userDrawn="1"/>
        </p:nvSpPr>
        <p:spPr bwMode="auto">
          <a:xfrm>
            <a:off x="622300" y="1196752"/>
            <a:ext cx="10944000" cy="0"/>
          </a:xfrm>
          <a:prstGeom prst="line">
            <a:avLst/>
          </a:prstGeom>
          <a:noFill/>
          <a:ln w="12700" cap="rnd">
            <a:solidFill>
              <a:schemeClr val="bg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D4DE347-04AF-8F53-B9CB-30E681A4A8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1004" y="6084459"/>
            <a:ext cx="7242783" cy="365125"/>
          </a:xfrm>
          <a:prstGeom prst="rect">
            <a:avLst/>
          </a:prstGeom>
        </p:spPr>
        <p:txBody>
          <a:bodyPr lIns="71567" tIns="35784" rIns="71567" bIns="35784"/>
          <a:lstStyle>
            <a:lvl1pPr algn="ctr">
              <a:defRPr sz="1100" b="0" spc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i="1" dirty="0">
                <a:ea typeface="Calibri" panose="020F0502020204030204" pitchFamily="34" charset="0"/>
                <a:cs typeface="Calibri" panose="020F0502020204030204" pitchFamily="34" charset="0"/>
              </a:rPr>
              <a:t>This project has received funding from the European Union’s Horizon Europe research and innovation </a:t>
            </a:r>
            <a:r>
              <a:rPr lang="en-US" i="1" dirty="0" err="1">
                <a:ea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i="1" dirty="0">
                <a:ea typeface="Calibri" panose="020F0502020204030204" pitchFamily="34" charset="0"/>
                <a:cs typeface="Calibri" panose="020F0502020204030204" pitchFamily="34" charset="0"/>
              </a:rPr>
              <a:t> under grant agreement No 101135417. Additionally, this Work has received funding from the Swiss State Secretariat for Education, Research and Innovation (SERI) for its Associate Partner.</a:t>
            </a:r>
          </a:p>
        </p:txBody>
      </p:sp>
    </p:spTree>
    <p:extLst>
      <p:ext uri="{BB962C8B-B14F-4D97-AF65-F5344CB8AC3E}">
        <p14:creationId xmlns:p14="http://schemas.microsoft.com/office/powerpoint/2010/main" val="2463041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7DBE6A2-8729-A896-A4E6-9B3B3BA3E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3620" y="1"/>
            <a:ext cx="9532619" cy="1021080"/>
          </a:xfrm>
        </p:spPr>
        <p:txBody>
          <a:bodyPr/>
          <a:lstStyle>
            <a:lvl1pPr>
              <a:defRPr>
                <a:solidFill>
                  <a:srgbClr val="005AAD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A9DFDAA-0BE4-4D76-4560-E25925DC40E4}"/>
              </a:ext>
            </a:extLst>
          </p:cNvPr>
          <p:cNvSpPr txBox="1">
            <a:spLocks/>
          </p:cNvSpPr>
          <p:nvPr userDrawn="1"/>
        </p:nvSpPr>
        <p:spPr>
          <a:xfrm>
            <a:off x="10227156" y="6479462"/>
            <a:ext cx="1670204" cy="3378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dirty="0">
                <a:solidFill>
                  <a:schemeClr val="bg1"/>
                </a:solidFill>
              </a:rPr>
              <a:t>Slide </a:t>
            </a:r>
            <a:fld id="{345175DA-277F-B548-B500-1BF71FE23091}" type="slidenum">
              <a:rPr lang="it-IT" smtClean="0">
                <a:solidFill>
                  <a:schemeClr val="bg1"/>
                </a:solidFill>
              </a:rPr>
              <a:pPr algn="r"/>
              <a:t>‹#›</a:t>
            </a:fld>
            <a:r>
              <a:rPr lang="it-IT" dirty="0">
                <a:solidFill>
                  <a:schemeClr val="bg1"/>
                </a:solidFill>
              </a:rPr>
              <a:t> of  55</a:t>
            </a:r>
          </a:p>
        </p:txBody>
      </p:sp>
      <p:sp>
        <p:nvSpPr>
          <p:cNvPr id="2" name="Segnaposto piè di pagina 4">
            <a:extLst>
              <a:ext uri="{FF2B5EF4-FFF2-40B4-BE49-F238E27FC236}">
                <a16:creationId xmlns:a16="http://schemas.microsoft.com/office/drawing/2014/main" id="{4D1850A8-D8E9-3D36-29A1-7FA8AE64FF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1004" y="6084459"/>
            <a:ext cx="7242783" cy="365125"/>
          </a:xfrm>
          <a:prstGeom prst="rect">
            <a:avLst/>
          </a:prstGeom>
        </p:spPr>
        <p:txBody>
          <a:bodyPr lIns="71567" tIns="35784" rIns="71567" bIns="35784"/>
          <a:lstStyle>
            <a:lvl1pPr algn="ctr">
              <a:defRPr sz="1100" b="0" spc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i="1" dirty="0">
                <a:ea typeface="Calibri" panose="020F0502020204030204" pitchFamily="34" charset="0"/>
                <a:cs typeface="Calibri" panose="020F0502020204030204" pitchFamily="34" charset="0"/>
              </a:rPr>
              <a:t>This project has received funding from the European Union’s Horizon Europe research and innovation </a:t>
            </a:r>
            <a:r>
              <a:rPr lang="en-US" i="1" dirty="0" err="1">
                <a:ea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i="1" dirty="0">
                <a:ea typeface="Calibri" panose="020F0502020204030204" pitchFamily="34" charset="0"/>
                <a:cs typeface="Calibri" panose="020F0502020204030204" pitchFamily="34" charset="0"/>
              </a:rPr>
              <a:t> under grant agreement No 101135417. Additionally, this Work has received funding from the Swiss State Secretariat for Education, Research and Innovation (SERI) for its Associate Partner.</a:t>
            </a:r>
          </a:p>
        </p:txBody>
      </p:sp>
    </p:spTree>
    <p:extLst>
      <p:ext uri="{BB962C8B-B14F-4D97-AF65-F5344CB8AC3E}">
        <p14:creationId xmlns:p14="http://schemas.microsoft.com/office/powerpoint/2010/main" val="242471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6303E79-A2F4-4236-A41B-F20DA4E8E7F6}"/>
              </a:ext>
            </a:extLst>
          </p:cNvPr>
          <p:cNvSpPr/>
          <p:nvPr userDrawn="1"/>
        </p:nvSpPr>
        <p:spPr>
          <a:xfrm>
            <a:off x="12118106" y="0"/>
            <a:ext cx="86208" cy="3236979"/>
          </a:xfrm>
          <a:prstGeom prst="rect">
            <a:avLst/>
          </a:prstGeom>
          <a:solidFill>
            <a:srgbClr val="00A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dirty="0">
              <a:latin typeface="Tw Cen MT" panose="020B0602020104020603" pitchFamily="34" charset="0"/>
            </a:endParaRPr>
          </a:p>
        </p:txBody>
      </p:sp>
      <p:sp>
        <p:nvSpPr>
          <p:cNvPr id="24" name="Segnaposto piè di pagina 4">
            <a:extLst>
              <a:ext uri="{FF2B5EF4-FFF2-40B4-BE49-F238E27FC236}">
                <a16:creationId xmlns:a16="http://schemas.microsoft.com/office/drawing/2014/main" id="{24E3A9D6-3329-4E84-9E43-AAFD10191C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1004" y="6084459"/>
            <a:ext cx="7242783" cy="365125"/>
          </a:xfrm>
          <a:prstGeom prst="rect">
            <a:avLst/>
          </a:prstGeom>
        </p:spPr>
        <p:txBody>
          <a:bodyPr lIns="71567" tIns="35784" rIns="71567" bIns="35784"/>
          <a:lstStyle>
            <a:lvl1pPr algn="ctr">
              <a:defRPr sz="1100" b="0" spc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i="1" dirty="0">
                <a:ea typeface="Calibri" panose="020F0502020204030204" pitchFamily="34" charset="0"/>
                <a:cs typeface="Calibri" panose="020F0502020204030204" pitchFamily="34" charset="0"/>
              </a:rPr>
              <a:t>This project has received funding from the European Union’s Horizon Europe research and innovation </a:t>
            </a:r>
            <a:r>
              <a:rPr lang="en-US" i="1" dirty="0" err="1">
                <a:ea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i="1" dirty="0">
                <a:ea typeface="Calibri" panose="020F0502020204030204" pitchFamily="34" charset="0"/>
                <a:cs typeface="Calibri" panose="020F0502020204030204" pitchFamily="34" charset="0"/>
              </a:rPr>
              <a:t> under grant agreement No 101135417. Additionally, this Work has received funding from the Swiss State Secretariat for Education, Research and Innovation (SERI) for its Associate Partner.</a:t>
            </a:r>
          </a:p>
        </p:txBody>
      </p:sp>
      <p:sp>
        <p:nvSpPr>
          <p:cNvPr id="25" name="Segnaposto numero diapositiva 5">
            <a:extLst>
              <a:ext uri="{FF2B5EF4-FFF2-40B4-BE49-F238E27FC236}">
                <a16:creationId xmlns:a16="http://schemas.microsoft.com/office/drawing/2014/main" id="{665B40EE-FA36-4221-9F15-54C82260AD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754" y="163894"/>
            <a:ext cx="384043" cy="365125"/>
          </a:xfrm>
          <a:prstGeom prst="rect">
            <a:avLst/>
          </a:prstGeom>
        </p:spPr>
        <p:txBody>
          <a:bodyPr lIns="71567" tIns="35784" rIns="71567" bIns="35784"/>
          <a:lstStyle>
            <a:lvl1pPr algn="l">
              <a:defRPr lang="it-IT" sz="1333" b="1" kern="1200" spc="0" smtClean="0">
                <a:solidFill>
                  <a:schemeClr val="accent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fld id="{EBD84A49-B6E1-024C-B030-A0C33E298AF5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DD462F-1467-4EAC-95F5-E4785B2F5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CF601B-1BAA-4FAE-8E7F-FF56C1AE81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2040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  <p:pic>
        <p:nvPicPr>
          <p:cNvPr id="3" name="Image 194415900" descr="Une image contenant Police, texte, logo, Graphique&#10;&#10;Description générée automatiquement">
            <a:extLst>
              <a:ext uri="{FF2B5EF4-FFF2-40B4-BE49-F238E27FC236}">
                <a16:creationId xmlns:a16="http://schemas.microsoft.com/office/drawing/2014/main" id="{46CF6B02-2803-59D2-416F-0715786BC82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75733" y="6034653"/>
            <a:ext cx="1280486" cy="659453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B8735CF4-68CD-1F0B-3837-5EB804D603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68" y="6051809"/>
            <a:ext cx="965200" cy="64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776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5" r:id="rId2"/>
    <p:sldLayoutId id="2147483706" r:id="rId3"/>
    <p:sldLayoutId id="2147483708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ctr" defTabSz="543876" rtl="0" eaLnBrk="1" latinLnBrk="0" hangingPunct="1">
        <a:spcBef>
          <a:spcPct val="0"/>
        </a:spcBef>
        <a:buNone/>
        <a:defRPr sz="3733" b="1" strike="noStrike" kern="1200" spc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543876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b="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883797" indent="-339924" algn="l" defTabSz="543876" rtl="0" eaLnBrk="1" latinLnBrk="0" hangingPunct="1">
        <a:spcBef>
          <a:spcPct val="20000"/>
        </a:spcBef>
        <a:buFont typeface="Arial" panose="020B0604020202020204" pitchFamily="34" charset="0"/>
        <a:buChar char="•"/>
        <a:defRPr sz="1867" b="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359689" indent="-271933" algn="l" defTabSz="543876" rtl="0" eaLnBrk="1" latinLnBrk="0" hangingPunct="1">
        <a:spcBef>
          <a:spcPct val="20000"/>
        </a:spcBef>
        <a:buFont typeface="Tw Cen MT" panose="020B0602020104020603" pitchFamily="34" charset="0"/>
        <a:buChar char="–"/>
        <a:defRPr sz="1867" b="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903560" indent="-271933" algn="l" defTabSz="543876" rtl="0" eaLnBrk="1" latinLnBrk="0" hangingPunct="1">
        <a:spcBef>
          <a:spcPct val="20000"/>
        </a:spcBef>
        <a:buFont typeface="Arial"/>
        <a:buChar char="–"/>
        <a:defRPr sz="1867" b="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447435" indent="-271933" algn="l" defTabSz="543876" rtl="0" eaLnBrk="1" latinLnBrk="0" hangingPunct="1">
        <a:spcBef>
          <a:spcPct val="20000"/>
        </a:spcBef>
        <a:buFont typeface="Arial" panose="020B0604020202020204" pitchFamily="34" charset="0"/>
        <a:buChar char="•"/>
        <a:defRPr sz="1867" b="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991309" indent="-271933" algn="l" defTabSz="54387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185" indent="-271933" algn="l" defTabSz="54387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057" indent="-271933" algn="l" defTabSz="54387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2934" indent="-271933" algn="l" defTabSz="54387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543876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43876" algn="l" defTabSz="543876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87749" algn="l" defTabSz="543876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31622" algn="l" defTabSz="543876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75498" algn="l" defTabSz="543876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719369" algn="l" defTabSz="543876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263245" algn="l" defTabSz="543876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807119" algn="l" defTabSz="543876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350997" algn="l" defTabSz="543876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JP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11" Type="http://schemas.openxmlformats.org/officeDocument/2006/relationships/image" Target="../media/image30.png"/><Relationship Id="rId5" Type="http://schemas.openxmlformats.org/officeDocument/2006/relationships/image" Target="../media/image24.jp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tsi.org/images/files/Education/Textbook_Understanding_ICT_Standardization.pdf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D8AF6273-185C-37AC-7B67-22795B74E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2491912"/>
            <a:ext cx="10386603" cy="1362075"/>
          </a:xfrm>
        </p:spPr>
        <p:txBody>
          <a:bodyPr>
            <a:noAutofit/>
          </a:bodyPr>
          <a:lstStyle/>
          <a:p>
            <a:r>
              <a:rPr lang="en-US" sz="3200" dirty="0">
                <a:latin typeface="Open Sans"/>
              </a:rPr>
              <a:t>Standardization and standards </a:t>
            </a:r>
            <a:br>
              <a:rPr lang="en-US" sz="3200" dirty="0">
                <a:latin typeface="Open Sans"/>
              </a:rPr>
            </a:br>
            <a:r>
              <a:rPr lang="en-US" sz="3200" dirty="0">
                <a:latin typeface="Open Sans"/>
              </a:rPr>
              <a:t>for mobility and transport </a:t>
            </a:r>
            <a:br>
              <a:rPr lang="en-US" sz="3200" dirty="0">
                <a:latin typeface="Open Sans"/>
              </a:rPr>
            </a:br>
            <a:r>
              <a:rPr lang="en-US" sz="3200" dirty="0">
                <a:latin typeface="Open Sans"/>
              </a:rPr>
              <a:t>in the ecosystem of swappable batteries</a:t>
            </a:r>
            <a:endParaRPr lang="it-IT" sz="3200" dirty="0">
              <a:latin typeface="Open Sans"/>
            </a:endParaRP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52B609DA-CB40-D69B-7B47-60B700E92D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3084" y="3977640"/>
            <a:ext cx="10386603" cy="656169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25C7BB"/>
                </a:solidFill>
                <a:latin typeface="Open Sans"/>
              </a:rPr>
              <a:t>- Basic </a:t>
            </a:r>
            <a:r>
              <a:rPr lang="it-IT" dirty="0" err="1">
                <a:solidFill>
                  <a:srgbClr val="25C7BB"/>
                </a:solidFill>
                <a:latin typeface="Open Sans"/>
              </a:rPr>
              <a:t>topics</a:t>
            </a:r>
            <a:r>
              <a:rPr lang="it-IT" dirty="0">
                <a:solidFill>
                  <a:srgbClr val="25C7BB"/>
                </a:solidFill>
                <a:latin typeface="Open Sans"/>
              </a:rPr>
              <a:t> -</a:t>
            </a:r>
          </a:p>
        </p:txBody>
      </p:sp>
      <p:sp>
        <p:nvSpPr>
          <p:cNvPr id="13" name="Titolo 4">
            <a:extLst>
              <a:ext uri="{FF2B5EF4-FFF2-40B4-BE49-F238E27FC236}">
                <a16:creationId xmlns:a16="http://schemas.microsoft.com/office/drawing/2014/main" id="{9DEB150D-5F75-624B-CAA2-0DF353E768AD}"/>
              </a:ext>
            </a:extLst>
          </p:cNvPr>
          <p:cNvSpPr txBox="1">
            <a:spLocks/>
          </p:cNvSpPr>
          <p:nvPr/>
        </p:nvSpPr>
        <p:spPr>
          <a:xfrm>
            <a:off x="771697" y="2331839"/>
            <a:ext cx="10386603" cy="662941"/>
          </a:xfrm>
          <a:prstGeom prst="rect">
            <a:avLst/>
          </a:prstGeom>
        </p:spPr>
        <p:txBody>
          <a:bodyPr vert="horz" lIns="71567" tIns="35784" rIns="71567" bIns="35784" rtlCol="0" anchor="ctr">
            <a:normAutofit/>
          </a:bodyPr>
          <a:lstStyle>
            <a:lvl1pPr algn="ctr" defTabSz="543876" rtl="0" eaLnBrk="1" latinLnBrk="0" hangingPunct="1">
              <a:spcBef>
                <a:spcPct val="0"/>
              </a:spcBef>
              <a:buNone/>
              <a:defRPr sz="3733" b="1" strike="noStrike" kern="1200" cap="all" spc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3540" marR="635"/>
            <a:endParaRPr lang="it-IT" dirty="0"/>
          </a:p>
        </p:txBody>
      </p:sp>
      <p:sp>
        <p:nvSpPr>
          <p:cNvPr id="14" name="Segnaposto testo 7">
            <a:extLst>
              <a:ext uri="{FF2B5EF4-FFF2-40B4-BE49-F238E27FC236}">
                <a16:creationId xmlns:a16="http://schemas.microsoft.com/office/drawing/2014/main" id="{F2174BDD-29F0-3280-BAEA-41432C40D016}"/>
              </a:ext>
            </a:extLst>
          </p:cNvPr>
          <p:cNvSpPr txBox="1">
            <a:spLocks/>
          </p:cNvSpPr>
          <p:nvPr/>
        </p:nvSpPr>
        <p:spPr>
          <a:xfrm>
            <a:off x="1033700" y="2984009"/>
            <a:ext cx="10386603" cy="768452"/>
          </a:xfrm>
          <a:prstGeom prst="rect">
            <a:avLst/>
          </a:prstGeom>
        </p:spPr>
        <p:txBody>
          <a:bodyPr vert="horz" lIns="71567" tIns="35784" rIns="71567" bIns="35784" rtlCol="0" anchor="ctr">
            <a:normAutofit/>
          </a:bodyPr>
          <a:lstStyle>
            <a:lvl1pPr marL="0" indent="0" algn="ctr" defTabSz="543876" rtl="0" eaLnBrk="1" latinLnBrk="0" hangingPunct="1">
              <a:spcBef>
                <a:spcPts val="0"/>
              </a:spcBef>
              <a:buFont typeface="Arial"/>
              <a:buNone/>
              <a:defRPr sz="2400" b="1" kern="1200">
                <a:solidFill>
                  <a:srgbClr val="004F9E"/>
                </a:solidFill>
                <a:latin typeface="+mj-lt"/>
                <a:ea typeface="+mn-ea"/>
                <a:cs typeface="+mn-cs"/>
              </a:defRPr>
            </a:lvl1pPr>
            <a:lvl2pPr marL="543876" indent="0" algn="l" defTabSz="543876" rtl="0" eaLnBrk="1" latinLnBrk="0" hangingPunct="1">
              <a:spcBef>
                <a:spcPct val="20000"/>
              </a:spcBef>
              <a:buFont typeface="Arial"/>
              <a:buNone/>
              <a:defRPr sz="2133" b="0" kern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087749" indent="0" algn="l" defTabSz="543876" rtl="0" eaLnBrk="1" latinLnBrk="0" hangingPunct="1">
              <a:spcBef>
                <a:spcPct val="20000"/>
              </a:spcBef>
              <a:buFont typeface="Arial"/>
              <a:buNone/>
              <a:defRPr sz="1867" b="0" kern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631622" indent="0" algn="l" defTabSz="543876" rtl="0" eaLnBrk="1" latinLnBrk="0" hangingPunct="1">
              <a:spcBef>
                <a:spcPct val="20000"/>
              </a:spcBef>
              <a:buFont typeface="Arial"/>
              <a:buNone/>
              <a:defRPr sz="1733" b="0" kern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175498" indent="0" algn="l" defTabSz="54387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733" b="0" kern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719369" indent="0" algn="l" defTabSz="543876" rtl="0" eaLnBrk="1" latinLnBrk="0" hangingPunct="1">
              <a:spcBef>
                <a:spcPct val="20000"/>
              </a:spcBef>
              <a:buFont typeface="Arial"/>
              <a:buNone/>
              <a:defRPr sz="17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63245" indent="0" algn="l" defTabSz="543876" rtl="0" eaLnBrk="1" latinLnBrk="0" hangingPunct="1">
              <a:spcBef>
                <a:spcPct val="20000"/>
              </a:spcBef>
              <a:buFont typeface="Arial"/>
              <a:buNone/>
              <a:defRPr sz="17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07119" indent="0" algn="l" defTabSz="543876" rtl="0" eaLnBrk="1" latinLnBrk="0" hangingPunct="1">
              <a:spcBef>
                <a:spcPct val="20000"/>
              </a:spcBef>
              <a:buFont typeface="Arial"/>
              <a:buNone/>
              <a:defRPr sz="17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50997" indent="0" algn="l" defTabSz="543876" rtl="0" eaLnBrk="1" latinLnBrk="0" hangingPunct="1">
              <a:spcBef>
                <a:spcPct val="20000"/>
              </a:spcBef>
              <a:buFont typeface="Arial"/>
              <a:buNone/>
              <a:defRPr sz="17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75CDC66-D835-4C88-EEFF-6FBCF2BC7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458" y="910540"/>
            <a:ext cx="2827803" cy="1454298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28CCF265-D4A8-D655-E480-4ADEFC319B04}"/>
              </a:ext>
            </a:extLst>
          </p:cNvPr>
          <p:cNvSpPr txBox="1"/>
          <p:nvPr/>
        </p:nvSpPr>
        <p:spPr>
          <a:xfrm>
            <a:off x="3840480" y="5132070"/>
            <a:ext cx="4972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Prof. Dr. Knut Blind</a:t>
            </a:r>
          </a:p>
          <a:p>
            <a:pPr algn="ctr"/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Fraunhofer ISI</a:t>
            </a:r>
          </a:p>
        </p:txBody>
      </p:sp>
    </p:spTree>
    <p:extLst>
      <p:ext uri="{BB962C8B-B14F-4D97-AF65-F5344CB8AC3E}">
        <p14:creationId xmlns:p14="http://schemas.microsoft.com/office/powerpoint/2010/main" val="257245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35C29FF-27C1-47B1-B3FF-30BD2CC24AE9}"/>
              </a:ext>
            </a:extLst>
          </p:cNvPr>
          <p:cNvSpPr txBox="1">
            <a:spLocks/>
          </p:cNvSpPr>
          <p:nvPr/>
        </p:nvSpPr>
        <p:spPr>
          <a:xfrm>
            <a:off x="421832" y="25318"/>
            <a:ext cx="11240655" cy="1021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defTabSz="5438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kern="1200" cap="none" spc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600" b="1" dirty="0">
                <a:effectLst/>
                <a:latin typeface="+mj-lt"/>
              </a:rPr>
              <a:t>1. Basics of standards</a:t>
            </a:r>
            <a:br>
              <a:rPr lang="en-GB" sz="2800" b="1" dirty="0">
                <a:effectLst/>
                <a:latin typeface="+mj-lt"/>
              </a:rPr>
            </a:br>
            <a:r>
              <a:rPr lang="en-GB" sz="2100" b="1" dirty="0" err="1">
                <a:effectLst/>
                <a:latin typeface="+mj-lt"/>
              </a:rPr>
              <a:t>Standards</a:t>
            </a:r>
            <a:r>
              <a:rPr lang="en-GB" sz="2100" b="1" dirty="0">
                <a:effectLst/>
                <a:latin typeface="+mj-lt"/>
              </a:rPr>
              <a:t> in the mobility ecosystem</a:t>
            </a:r>
            <a:endParaRPr lang="en-GB" sz="2100" b="1" dirty="0"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266" y="1046398"/>
            <a:ext cx="7689463" cy="536313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EB977D7D-F182-B262-DF82-43210D92379C}"/>
              </a:ext>
            </a:extLst>
          </p:cNvPr>
          <p:cNvSpPr txBox="1"/>
          <p:nvPr/>
        </p:nvSpPr>
        <p:spPr>
          <a:xfrm>
            <a:off x="374126" y="1243241"/>
            <a:ext cx="1676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Tw Cen MT" panose="020B0602020104020603" pitchFamily="34" charset="0"/>
              </a:rPr>
              <a:t>3 </a:t>
            </a:r>
            <a:r>
              <a:rPr lang="de-DE" dirty="0" err="1">
                <a:latin typeface="Tw Cen MT" panose="020B0602020104020603" pitchFamily="34" charset="0"/>
              </a:rPr>
              <a:t>emobility</a:t>
            </a:r>
            <a:r>
              <a:rPr lang="de-DE" dirty="0">
                <a:latin typeface="Tw Cen MT" panose="020B0602020104020603" pitchFamily="34" charset="0"/>
              </a:rPr>
              <a:t> </a:t>
            </a:r>
          </a:p>
          <a:p>
            <a:r>
              <a:rPr lang="de-DE" dirty="0" err="1">
                <a:latin typeface="Tw Cen MT" panose="020B0602020104020603" pitchFamily="34" charset="0"/>
              </a:rPr>
              <a:t>standards</a:t>
            </a:r>
            <a:r>
              <a:rPr lang="de-DE" dirty="0">
                <a:latin typeface="Tw Cen MT" panose="020B0602020104020603" pitchFamily="34" charset="0"/>
              </a:rPr>
              <a:t> </a:t>
            </a:r>
          </a:p>
        </p:txBody>
      </p:sp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641D9E9E-6AA9-53B6-D0C1-AC7CA0764FBB}"/>
              </a:ext>
            </a:extLst>
          </p:cNvPr>
          <p:cNvSpPr/>
          <p:nvPr/>
        </p:nvSpPr>
        <p:spPr bwMode="auto">
          <a:xfrm>
            <a:off x="1823572" y="1337237"/>
            <a:ext cx="373711" cy="458337"/>
          </a:xfrm>
          <a:prstGeom prst="rightArrow">
            <a:avLst/>
          </a:prstGeom>
          <a:ln w="88900" cap="sq">
            <a:solidFill>
              <a:schemeClr val="accent3"/>
            </a:solidFill>
            <a:miter lim="800000"/>
          </a:ln>
          <a:effectLst>
            <a:outerShdw blurRad="228600" dir="1320000" sx="1000" sy="1000" algn="tl" rotWithShape="0">
              <a:srgbClr val="000000">
                <a:alpha val="70000"/>
              </a:srgbClr>
            </a:outerShdw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350">
              <a:solidFill>
                <a:srgbClr val="031045"/>
              </a:solidFill>
              <a:latin typeface="Tahoma" pitchFamily="34" charset="0"/>
            </a:endParaRPr>
          </a:p>
        </p:txBody>
      </p:sp>
      <p:sp>
        <p:nvSpPr>
          <p:cNvPr id="6" name="Textfeld 1">
            <a:extLst>
              <a:ext uri="{FF2B5EF4-FFF2-40B4-BE49-F238E27FC236}">
                <a16:creationId xmlns:a16="http://schemas.microsoft.com/office/drawing/2014/main" id="{BE6BCD55-6009-8AAA-74AB-194F58672CCB}"/>
              </a:ext>
            </a:extLst>
          </p:cNvPr>
          <p:cNvSpPr txBox="1"/>
          <p:nvPr/>
        </p:nvSpPr>
        <p:spPr>
          <a:xfrm>
            <a:off x="374126" y="2243958"/>
            <a:ext cx="1848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Source: CEN CENELEC</a:t>
            </a:r>
            <a:endParaRPr lang="de-DE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797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6839D5F-D776-4512-A08F-EF9620A625CE}"/>
              </a:ext>
            </a:extLst>
          </p:cNvPr>
          <p:cNvGrpSpPr>
            <a:grpSpLocks/>
          </p:cNvGrpSpPr>
          <p:nvPr/>
        </p:nvGrpSpPr>
        <p:grpSpPr bwMode="auto">
          <a:xfrm>
            <a:off x="2291377" y="919792"/>
            <a:ext cx="7866743" cy="4949371"/>
            <a:chOff x="1405" y="357"/>
            <a:chExt cx="8915" cy="623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6FFBD9A-7E43-4510-BE51-5F7BF24FE8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74" y="357"/>
              <a:ext cx="3846" cy="4803"/>
              <a:chOff x="6474" y="357"/>
              <a:chExt cx="3846" cy="4803"/>
            </a:xfrm>
          </p:grpSpPr>
          <p:sp>
            <p:nvSpPr>
              <p:cNvPr id="67" name="Freeform 1901">
                <a:extLst>
                  <a:ext uri="{FF2B5EF4-FFF2-40B4-BE49-F238E27FC236}">
                    <a16:creationId xmlns:a16="http://schemas.microsoft.com/office/drawing/2014/main" id="{DBC781D7-2CC4-4D08-B749-D192187C58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4" y="357"/>
                <a:ext cx="3846" cy="4803"/>
              </a:xfrm>
              <a:custGeom>
                <a:avLst/>
                <a:gdLst>
                  <a:gd name="T0" fmla="*/ 1926 w 3846"/>
                  <a:gd name="T1" fmla="*/ 0 h 4803"/>
                  <a:gd name="T2" fmla="*/ 0 w 3846"/>
                  <a:gd name="T3" fmla="*/ 0 h 4803"/>
                  <a:gd name="T4" fmla="*/ 0 w 3846"/>
                  <a:gd name="T5" fmla="*/ 928 h 4803"/>
                  <a:gd name="T6" fmla="*/ 585 w 3846"/>
                  <a:gd name="T7" fmla="*/ 928 h 4803"/>
                  <a:gd name="T8" fmla="*/ 963 w 3846"/>
                  <a:gd name="T9" fmla="*/ 789 h 4803"/>
                  <a:gd name="T10" fmla="*/ 1373 w 3846"/>
                  <a:gd name="T11" fmla="*/ 928 h 4803"/>
                  <a:gd name="T12" fmla="*/ 1926 w 3846"/>
                  <a:gd name="T13" fmla="*/ 928 h 4803"/>
                  <a:gd name="T14" fmla="*/ 1926 w 3846"/>
                  <a:gd name="T15" fmla="*/ 0 h 4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46" h="4803">
                    <a:moveTo>
                      <a:pt x="1926" y="0"/>
                    </a:moveTo>
                    <a:lnTo>
                      <a:pt x="0" y="0"/>
                    </a:lnTo>
                    <a:lnTo>
                      <a:pt x="0" y="928"/>
                    </a:lnTo>
                    <a:lnTo>
                      <a:pt x="585" y="928"/>
                    </a:lnTo>
                    <a:lnTo>
                      <a:pt x="963" y="789"/>
                    </a:lnTo>
                    <a:lnTo>
                      <a:pt x="1373" y="928"/>
                    </a:lnTo>
                    <a:lnTo>
                      <a:pt x="1926" y="928"/>
                    </a:lnTo>
                    <a:lnTo>
                      <a:pt x="1926" y="0"/>
                    </a:lnTo>
                    <a:close/>
                  </a:path>
                </a:pathLst>
              </a:custGeom>
              <a:solidFill>
                <a:srgbClr val="74A7DB"/>
              </a:solidFill>
              <a:ln>
                <a:noFill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en-GB" sz="1400"/>
              </a:p>
            </p:txBody>
          </p:sp>
          <p:sp>
            <p:nvSpPr>
              <p:cNvPr id="68" name="Freeform 1902">
                <a:extLst>
                  <a:ext uri="{FF2B5EF4-FFF2-40B4-BE49-F238E27FC236}">
                    <a16:creationId xmlns:a16="http://schemas.microsoft.com/office/drawing/2014/main" id="{47CB833C-C6BE-43DE-91B4-25E42B9867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4" y="357"/>
                <a:ext cx="3846" cy="4803"/>
              </a:xfrm>
              <a:custGeom>
                <a:avLst/>
                <a:gdLst>
                  <a:gd name="T0" fmla="*/ 3845 w 3846"/>
                  <a:gd name="T1" fmla="*/ 3874 h 4803"/>
                  <a:gd name="T2" fmla="*/ 1621 w 3846"/>
                  <a:gd name="T3" fmla="*/ 3874 h 4803"/>
                  <a:gd name="T4" fmla="*/ 1585 w 3846"/>
                  <a:gd name="T5" fmla="*/ 4194 h 4803"/>
                  <a:gd name="T6" fmla="*/ 1433 w 3846"/>
                  <a:gd name="T7" fmla="*/ 4338 h 4803"/>
                  <a:gd name="T8" fmla="*/ 1433 w 3846"/>
                  <a:gd name="T9" fmla="*/ 4802 h 4803"/>
                  <a:gd name="T10" fmla="*/ 3845 w 3846"/>
                  <a:gd name="T11" fmla="*/ 4802 h 4803"/>
                  <a:gd name="T12" fmla="*/ 3845 w 3846"/>
                  <a:gd name="T13" fmla="*/ 3874 h 4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6" h="4803">
                    <a:moveTo>
                      <a:pt x="3845" y="3874"/>
                    </a:moveTo>
                    <a:lnTo>
                      <a:pt x="1621" y="3874"/>
                    </a:lnTo>
                    <a:lnTo>
                      <a:pt x="1585" y="4194"/>
                    </a:lnTo>
                    <a:lnTo>
                      <a:pt x="1433" y="4338"/>
                    </a:lnTo>
                    <a:lnTo>
                      <a:pt x="1433" y="4802"/>
                    </a:lnTo>
                    <a:lnTo>
                      <a:pt x="3845" y="4802"/>
                    </a:lnTo>
                    <a:lnTo>
                      <a:pt x="3845" y="3874"/>
                    </a:lnTo>
                    <a:close/>
                  </a:path>
                </a:pathLst>
              </a:custGeom>
              <a:solidFill>
                <a:srgbClr val="74A7DB"/>
              </a:solidFill>
              <a:ln>
                <a:noFill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en-GB" sz="1400"/>
              </a:p>
            </p:txBody>
          </p:sp>
        </p:grpSp>
        <p:sp>
          <p:nvSpPr>
            <p:cNvPr id="8" name="Freeform 1903">
              <a:extLst>
                <a:ext uri="{FF2B5EF4-FFF2-40B4-BE49-F238E27FC236}">
                  <a16:creationId xmlns:a16="http://schemas.microsoft.com/office/drawing/2014/main" id="{CD51492E-1C8F-4391-A2BC-FDF146FE01B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7" y="2722"/>
              <a:ext cx="20" cy="337"/>
            </a:xfrm>
            <a:custGeom>
              <a:avLst/>
              <a:gdLst>
                <a:gd name="T0" fmla="*/ 0 w 20"/>
                <a:gd name="T1" fmla="*/ 0 h 337"/>
                <a:gd name="T2" fmla="*/ 0 w 20"/>
                <a:gd name="T3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337">
                  <a:moveTo>
                    <a:pt x="0" y="0"/>
                  </a:moveTo>
                  <a:lnTo>
                    <a:pt x="0" y="336"/>
                  </a:lnTo>
                </a:path>
              </a:pathLst>
            </a:custGeom>
            <a:noFill/>
            <a:ln w="10883">
              <a:solidFill>
                <a:srgbClr val="536DAF"/>
              </a:solidFill>
              <a:prstDash val="dash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en-GB" sz="1400"/>
            </a:p>
          </p:txBody>
        </p:sp>
        <p:sp>
          <p:nvSpPr>
            <p:cNvPr id="9" name="Freeform 1904">
              <a:extLst>
                <a:ext uri="{FF2B5EF4-FFF2-40B4-BE49-F238E27FC236}">
                  <a16:creationId xmlns:a16="http://schemas.microsoft.com/office/drawing/2014/main" id="{63050C0C-807A-452F-9D79-FF46CB973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7" y="3025"/>
              <a:ext cx="100" cy="186"/>
            </a:xfrm>
            <a:custGeom>
              <a:avLst/>
              <a:gdLst>
                <a:gd name="T0" fmla="*/ 99 w 100"/>
                <a:gd name="T1" fmla="*/ 0 h 186"/>
                <a:gd name="T2" fmla="*/ 0 w 100"/>
                <a:gd name="T3" fmla="*/ 0 h 186"/>
                <a:gd name="T4" fmla="*/ 49 w 100"/>
                <a:gd name="T5" fmla="*/ 185 h 186"/>
                <a:gd name="T6" fmla="*/ 99 w 100"/>
                <a:gd name="T7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86">
                  <a:moveTo>
                    <a:pt x="99" y="0"/>
                  </a:moveTo>
                  <a:lnTo>
                    <a:pt x="0" y="0"/>
                  </a:lnTo>
                  <a:lnTo>
                    <a:pt x="49" y="185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536DAF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en-GB" sz="1400"/>
            </a:p>
          </p:txBody>
        </p:sp>
        <p:sp>
          <p:nvSpPr>
            <p:cNvPr id="10" name="Freeform 1905">
              <a:extLst>
                <a:ext uri="{FF2B5EF4-FFF2-40B4-BE49-F238E27FC236}">
                  <a16:creationId xmlns:a16="http://schemas.microsoft.com/office/drawing/2014/main" id="{C9701BCB-2267-4108-BFD7-4A0CFDF0209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2" y="1865"/>
              <a:ext cx="909" cy="2255"/>
            </a:xfrm>
            <a:custGeom>
              <a:avLst/>
              <a:gdLst>
                <a:gd name="T0" fmla="*/ 0 w 909"/>
                <a:gd name="T1" fmla="*/ 2254 h 2255"/>
                <a:gd name="T2" fmla="*/ 908 w 909"/>
                <a:gd name="T3" fmla="*/ 2254 h 2255"/>
                <a:gd name="T4" fmla="*/ 908 w 909"/>
                <a:gd name="T5" fmla="*/ 0 h 2255"/>
                <a:gd name="T6" fmla="*/ 288 w 909"/>
                <a:gd name="T7" fmla="*/ 0 h 2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9" h="2255">
                  <a:moveTo>
                    <a:pt x="0" y="2254"/>
                  </a:moveTo>
                  <a:lnTo>
                    <a:pt x="908" y="2254"/>
                  </a:lnTo>
                  <a:lnTo>
                    <a:pt x="908" y="0"/>
                  </a:lnTo>
                  <a:lnTo>
                    <a:pt x="288" y="0"/>
                  </a:lnTo>
                </a:path>
              </a:pathLst>
            </a:custGeom>
            <a:noFill/>
            <a:ln w="10883">
              <a:solidFill>
                <a:srgbClr val="536DAF"/>
              </a:solidFill>
              <a:prstDash val="dash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en-GB" sz="140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EEACA05-3DD5-4853-8512-8C96E1DCD3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95" y="1008"/>
              <a:ext cx="1750" cy="1714"/>
              <a:chOff x="6695" y="1008"/>
              <a:chExt cx="1750" cy="1714"/>
            </a:xfrm>
          </p:grpSpPr>
          <p:sp>
            <p:nvSpPr>
              <p:cNvPr id="65" name="Freeform 1907">
                <a:extLst>
                  <a:ext uri="{FF2B5EF4-FFF2-40B4-BE49-F238E27FC236}">
                    <a16:creationId xmlns:a16="http://schemas.microsoft.com/office/drawing/2014/main" id="{A0AF27BC-3BAA-4155-BF5B-D4E6AEBC8B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5" y="1008"/>
                <a:ext cx="1750" cy="1714"/>
              </a:xfrm>
              <a:custGeom>
                <a:avLst/>
                <a:gdLst>
                  <a:gd name="T0" fmla="*/ 1484 w 1750"/>
                  <a:gd name="T1" fmla="*/ 428 h 1714"/>
                  <a:gd name="T2" fmla="*/ 1364 w 1750"/>
                  <a:gd name="T3" fmla="*/ 359 h 1714"/>
                  <a:gd name="T4" fmla="*/ 1364 w 1750"/>
                  <a:gd name="T5" fmla="*/ 497 h 1714"/>
                  <a:gd name="T6" fmla="*/ 1364 w 1750"/>
                  <a:gd name="T7" fmla="*/ 1216 h 1714"/>
                  <a:gd name="T8" fmla="*/ 742 w 1750"/>
                  <a:gd name="T9" fmla="*/ 1575 h 1714"/>
                  <a:gd name="T10" fmla="*/ 119 w 1750"/>
                  <a:gd name="T11" fmla="*/ 1216 h 1714"/>
                  <a:gd name="T12" fmla="*/ 119 w 1750"/>
                  <a:gd name="T13" fmla="*/ 497 h 1714"/>
                  <a:gd name="T14" fmla="*/ 742 w 1750"/>
                  <a:gd name="T15" fmla="*/ 137 h 1714"/>
                  <a:gd name="T16" fmla="*/ 1364 w 1750"/>
                  <a:gd name="T17" fmla="*/ 497 h 1714"/>
                  <a:gd name="T18" fmla="*/ 1364 w 1750"/>
                  <a:gd name="T19" fmla="*/ 359 h 1714"/>
                  <a:gd name="T20" fmla="*/ 981 w 1750"/>
                  <a:gd name="T21" fmla="*/ 137 h 1714"/>
                  <a:gd name="T22" fmla="*/ 742 w 1750"/>
                  <a:gd name="T23" fmla="*/ 0 h 1714"/>
                  <a:gd name="T24" fmla="*/ 0 w 1750"/>
                  <a:gd name="T25" fmla="*/ 428 h 1714"/>
                  <a:gd name="T26" fmla="*/ 0 w 1750"/>
                  <a:gd name="T27" fmla="*/ 1285 h 1714"/>
                  <a:gd name="T28" fmla="*/ 742 w 1750"/>
                  <a:gd name="T29" fmla="*/ 1713 h 1714"/>
                  <a:gd name="T30" fmla="*/ 981 w 1750"/>
                  <a:gd name="T31" fmla="*/ 1575 h 1714"/>
                  <a:gd name="T32" fmla="*/ 1484 w 1750"/>
                  <a:gd name="T33" fmla="*/ 1285 h 1714"/>
                  <a:gd name="T34" fmla="*/ 1484 w 1750"/>
                  <a:gd name="T35" fmla="*/ 428 h 1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50" h="1714">
                    <a:moveTo>
                      <a:pt x="1484" y="428"/>
                    </a:moveTo>
                    <a:lnTo>
                      <a:pt x="1364" y="359"/>
                    </a:lnTo>
                    <a:lnTo>
                      <a:pt x="1364" y="497"/>
                    </a:lnTo>
                    <a:lnTo>
                      <a:pt x="1364" y="1216"/>
                    </a:lnTo>
                    <a:lnTo>
                      <a:pt x="742" y="1575"/>
                    </a:lnTo>
                    <a:lnTo>
                      <a:pt x="119" y="1216"/>
                    </a:lnTo>
                    <a:lnTo>
                      <a:pt x="119" y="497"/>
                    </a:lnTo>
                    <a:lnTo>
                      <a:pt x="742" y="137"/>
                    </a:lnTo>
                    <a:lnTo>
                      <a:pt x="1364" y="497"/>
                    </a:lnTo>
                    <a:lnTo>
                      <a:pt x="1364" y="359"/>
                    </a:lnTo>
                    <a:lnTo>
                      <a:pt x="981" y="137"/>
                    </a:lnTo>
                    <a:lnTo>
                      <a:pt x="742" y="0"/>
                    </a:lnTo>
                    <a:lnTo>
                      <a:pt x="0" y="428"/>
                    </a:lnTo>
                    <a:lnTo>
                      <a:pt x="0" y="1285"/>
                    </a:lnTo>
                    <a:lnTo>
                      <a:pt x="742" y="1713"/>
                    </a:lnTo>
                    <a:lnTo>
                      <a:pt x="981" y="1575"/>
                    </a:lnTo>
                    <a:lnTo>
                      <a:pt x="1484" y="1285"/>
                    </a:lnTo>
                    <a:lnTo>
                      <a:pt x="1484" y="428"/>
                    </a:lnTo>
                    <a:close/>
                  </a:path>
                </a:pathLst>
              </a:custGeom>
              <a:solidFill>
                <a:srgbClr val="536DAF"/>
              </a:solidFill>
              <a:ln>
                <a:noFill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en-GB" sz="1400"/>
              </a:p>
            </p:txBody>
          </p:sp>
          <p:sp>
            <p:nvSpPr>
              <p:cNvPr id="66" name="Freeform 1908">
                <a:extLst>
                  <a:ext uri="{FF2B5EF4-FFF2-40B4-BE49-F238E27FC236}">
                    <a16:creationId xmlns:a16="http://schemas.microsoft.com/office/drawing/2014/main" id="{389F8ECB-5425-4663-A739-6B18C2D392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5" y="1008"/>
                <a:ext cx="1750" cy="1714"/>
              </a:xfrm>
              <a:custGeom>
                <a:avLst/>
                <a:gdLst>
                  <a:gd name="T0" fmla="*/ 1749 w 1750"/>
                  <a:gd name="T1" fmla="*/ 806 h 1714"/>
                  <a:gd name="T2" fmla="*/ 1563 w 1750"/>
                  <a:gd name="T3" fmla="*/ 856 h 1714"/>
                  <a:gd name="T4" fmla="*/ 1749 w 1750"/>
                  <a:gd name="T5" fmla="*/ 906 h 1714"/>
                  <a:gd name="T6" fmla="*/ 1749 w 1750"/>
                  <a:gd name="T7" fmla="*/ 806 h 1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50" h="1714">
                    <a:moveTo>
                      <a:pt x="1749" y="806"/>
                    </a:moveTo>
                    <a:lnTo>
                      <a:pt x="1563" y="856"/>
                    </a:lnTo>
                    <a:lnTo>
                      <a:pt x="1749" y="906"/>
                    </a:lnTo>
                    <a:lnTo>
                      <a:pt x="1749" y="806"/>
                    </a:lnTo>
                    <a:close/>
                  </a:path>
                </a:pathLst>
              </a:custGeom>
              <a:solidFill>
                <a:srgbClr val="536DAF"/>
              </a:solidFill>
              <a:ln>
                <a:noFill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en-GB" sz="1400"/>
              </a:p>
            </p:txBody>
          </p:sp>
        </p:grpSp>
        <p:sp>
          <p:nvSpPr>
            <p:cNvPr id="12" name="Freeform 1909">
              <a:extLst>
                <a:ext uri="{FF2B5EF4-FFF2-40B4-BE49-F238E27FC236}">
                  <a16:creationId xmlns:a16="http://schemas.microsoft.com/office/drawing/2014/main" id="{02278DB5-3555-4975-8DBE-6184FD21A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4" y="4850"/>
              <a:ext cx="567" cy="589"/>
            </a:xfrm>
            <a:custGeom>
              <a:avLst/>
              <a:gdLst>
                <a:gd name="T0" fmla="*/ 483 w 567"/>
                <a:gd name="T1" fmla="*/ 0 h 589"/>
                <a:gd name="T2" fmla="*/ 82 w 567"/>
                <a:gd name="T3" fmla="*/ 0 h 589"/>
                <a:gd name="T4" fmla="*/ 82 w 567"/>
                <a:gd name="T5" fmla="*/ 305 h 589"/>
                <a:gd name="T6" fmla="*/ 0 w 567"/>
                <a:gd name="T7" fmla="*/ 305 h 589"/>
                <a:gd name="T8" fmla="*/ 283 w 567"/>
                <a:gd name="T9" fmla="*/ 588 h 589"/>
                <a:gd name="T10" fmla="*/ 566 w 567"/>
                <a:gd name="T11" fmla="*/ 305 h 589"/>
                <a:gd name="T12" fmla="*/ 483 w 567"/>
                <a:gd name="T13" fmla="*/ 305 h 589"/>
                <a:gd name="T14" fmla="*/ 483 w 567"/>
                <a:gd name="T15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7" h="589">
                  <a:moveTo>
                    <a:pt x="483" y="0"/>
                  </a:moveTo>
                  <a:lnTo>
                    <a:pt x="82" y="0"/>
                  </a:lnTo>
                  <a:lnTo>
                    <a:pt x="82" y="305"/>
                  </a:lnTo>
                  <a:lnTo>
                    <a:pt x="0" y="305"/>
                  </a:lnTo>
                  <a:lnTo>
                    <a:pt x="283" y="588"/>
                  </a:lnTo>
                  <a:lnTo>
                    <a:pt x="566" y="305"/>
                  </a:lnTo>
                  <a:lnTo>
                    <a:pt x="483" y="305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rgbClr val="5FAE41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en-GB" sz="140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C329B46-1542-420B-9482-82FC7F5964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57" y="5499"/>
              <a:ext cx="1092" cy="1092"/>
              <a:chOff x="6757" y="5499"/>
              <a:chExt cx="1092" cy="1092"/>
            </a:xfrm>
          </p:grpSpPr>
          <p:sp>
            <p:nvSpPr>
              <p:cNvPr id="62" name="Freeform 1911">
                <a:extLst>
                  <a:ext uri="{FF2B5EF4-FFF2-40B4-BE49-F238E27FC236}">
                    <a16:creationId xmlns:a16="http://schemas.microsoft.com/office/drawing/2014/main" id="{B2950D97-7694-4FDB-8447-FD4764D80B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7" y="5499"/>
                <a:ext cx="1092" cy="1092"/>
              </a:xfrm>
              <a:custGeom>
                <a:avLst/>
                <a:gdLst>
                  <a:gd name="T0" fmla="*/ 693 w 1092"/>
                  <a:gd name="T1" fmla="*/ 412 h 1092"/>
                  <a:gd name="T2" fmla="*/ 647 w 1092"/>
                  <a:gd name="T3" fmla="*/ 367 h 1092"/>
                  <a:gd name="T4" fmla="*/ 647 w 1092"/>
                  <a:gd name="T5" fmla="*/ 418 h 1092"/>
                  <a:gd name="T6" fmla="*/ 595 w 1092"/>
                  <a:gd name="T7" fmla="*/ 470 h 1092"/>
                  <a:gd name="T8" fmla="*/ 582 w 1092"/>
                  <a:gd name="T9" fmla="*/ 418 h 1092"/>
                  <a:gd name="T10" fmla="*/ 595 w 1092"/>
                  <a:gd name="T11" fmla="*/ 366 h 1092"/>
                  <a:gd name="T12" fmla="*/ 647 w 1092"/>
                  <a:gd name="T13" fmla="*/ 418 h 1092"/>
                  <a:gd name="T14" fmla="*/ 647 w 1092"/>
                  <a:gd name="T15" fmla="*/ 367 h 1092"/>
                  <a:gd name="T16" fmla="*/ 647 w 1092"/>
                  <a:gd name="T17" fmla="*/ 366 h 1092"/>
                  <a:gd name="T18" fmla="*/ 644 w 1092"/>
                  <a:gd name="T19" fmla="*/ 364 h 1092"/>
                  <a:gd name="T20" fmla="*/ 610 w 1092"/>
                  <a:gd name="T21" fmla="*/ 329 h 1092"/>
                  <a:gd name="T22" fmla="*/ 605 w 1092"/>
                  <a:gd name="T23" fmla="*/ 327 h 1092"/>
                  <a:gd name="T24" fmla="*/ 559 w 1092"/>
                  <a:gd name="T25" fmla="*/ 327 h 1092"/>
                  <a:gd name="T26" fmla="*/ 559 w 1092"/>
                  <a:gd name="T27" fmla="*/ 364 h 1092"/>
                  <a:gd name="T28" fmla="*/ 549 w 1092"/>
                  <a:gd name="T29" fmla="*/ 400 h 1092"/>
                  <a:gd name="T30" fmla="*/ 181 w 1092"/>
                  <a:gd name="T31" fmla="*/ 400 h 1092"/>
                  <a:gd name="T32" fmla="*/ 181 w 1092"/>
                  <a:gd name="T33" fmla="*/ 436 h 1092"/>
                  <a:gd name="T34" fmla="*/ 549 w 1092"/>
                  <a:gd name="T35" fmla="*/ 436 h 1092"/>
                  <a:gd name="T36" fmla="*/ 559 w 1092"/>
                  <a:gd name="T37" fmla="*/ 473 h 1092"/>
                  <a:gd name="T38" fmla="*/ 145 w 1092"/>
                  <a:gd name="T39" fmla="*/ 473 h 1092"/>
                  <a:gd name="T40" fmla="*/ 145 w 1092"/>
                  <a:gd name="T41" fmla="*/ 364 h 1092"/>
                  <a:gd name="T42" fmla="*/ 559 w 1092"/>
                  <a:gd name="T43" fmla="*/ 364 h 1092"/>
                  <a:gd name="T44" fmla="*/ 559 w 1092"/>
                  <a:gd name="T45" fmla="*/ 327 h 1092"/>
                  <a:gd name="T46" fmla="*/ 109 w 1092"/>
                  <a:gd name="T47" fmla="*/ 327 h 1092"/>
                  <a:gd name="T48" fmla="*/ 109 w 1092"/>
                  <a:gd name="T49" fmla="*/ 364 h 1092"/>
                  <a:gd name="T50" fmla="*/ 109 w 1092"/>
                  <a:gd name="T51" fmla="*/ 473 h 1092"/>
                  <a:gd name="T52" fmla="*/ 90 w 1092"/>
                  <a:gd name="T53" fmla="*/ 473 h 1092"/>
                  <a:gd name="T54" fmla="*/ 69 w 1092"/>
                  <a:gd name="T55" fmla="*/ 468 h 1092"/>
                  <a:gd name="T56" fmla="*/ 52 w 1092"/>
                  <a:gd name="T57" fmla="*/ 457 h 1092"/>
                  <a:gd name="T58" fmla="*/ 40 w 1092"/>
                  <a:gd name="T59" fmla="*/ 439 h 1092"/>
                  <a:gd name="T60" fmla="*/ 36 w 1092"/>
                  <a:gd name="T61" fmla="*/ 418 h 1092"/>
                  <a:gd name="T62" fmla="*/ 40 w 1092"/>
                  <a:gd name="T63" fmla="*/ 397 h 1092"/>
                  <a:gd name="T64" fmla="*/ 52 w 1092"/>
                  <a:gd name="T65" fmla="*/ 379 h 1092"/>
                  <a:gd name="T66" fmla="*/ 69 w 1092"/>
                  <a:gd name="T67" fmla="*/ 368 h 1092"/>
                  <a:gd name="T68" fmla="*/ 90 w 1092"/>
                  <a:gd name="T69" fmla="*/ 364 h 1092"/>
                  <a:gd name="T70" fmla="*/ 109 w 1092"/>
                  <a:gd name="T71" fmla="*/ 364 h 1092"/>
                  <a:gd name="T72" fmla="*/ 109 w 1092"/>
                  <a:gd name="T73" fmla="*/ 327 h 1092"/>
                  <a:gd name="T74" fmla="*/ 90 w 1092"/>
                  <a:gd name="T75" fmla="*/ 327 h 1092"/>
                  <a:gd name="T76" fmla="*/ 55 w 1092"/>
                  <a:gd name="T77" fmla="*/ 334 h 1092"/>
                  <a:gd name="T78" fmla="*/ 26 w 1092"/>
                  <a:gd name="T79" fmla="*/ 354 h 1092"/>
                  <a:gd name="T80" fmla="*/ 7 w 1092"/>
                  <a:gd name="T81" fmla="*/ 383 h 1092"/>
                  <a:gd name="T82" fmla="*/ 0 w 1092"/>
                  <a:gd name="T83" fmla="*/ 418 h 1092"/>
                  <a:gd name="T84" fmla="*/ 7 w 1092"/>
                  <a:gd name="T85" fmla="*/ 454 h 1092"/>
                  <a:gd name="T86" fmla="*/ 26 w 1092"/>
                  <a:gd name="T87" fmla="*/ 482 h 1092"/>
                  <a:gd name="T88" fmla="*/ 55 w 1092"/>
                  <a:gd name="T89" fmla="*/ 502 h 1092"/>
                  <a:gd name="T90" fmla="*/ 90 w 1092"/>
                  <a:gd name="T91" fmla="*/ 509 h 1092"/>
                  <a:gd name="T92" fmla="*/ 605 w 1092"/>
                  <a:gd name="T93" fmla="*/ 509 h 1092"/>
                  <a:gd name="T94" fmla="*/ 610 w 1092"/>
                  <a:gd name="T95" fmla="*/ 507 h 1092"/>
                  <a:gd name="T96" fmla="*/ 644 w 1092"/>
                  <a:gd name="T97" fmla="*/ 473 h 1092"/>
                  <a:gd name="T98" fmla="*/ 647 w 1092"/>
                  <a:gd name="T99" fmla="*/ 470 h 1092"/>
                  <a:gd name="T100" fmla="*/ 693 w 1092"/>
                  <a:gd name="T101" fmla="*/ 424 h 1092"/>
                  <a:gd name="T102" fmla="*/ 693 w 1092"/>
                  <a:gd name="T103" fmla="*/ 412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92" h="1092">
                    <a:moveTo>
                      <a:pt x="693" y="412"/>
                    </a:moveTo>
                    <a:lnTo>
                      <a:pt x="647" y="367"/>
                    </a:lnTo>
                    <a:lnTo>
                      <a:pt x="647" y="418"/>
                    </a:lnTo>
                    <a:lnTo>
                      <a:pt x="595" y="470"/>
                    </a:lnTo>
                    <a:lnTo>
                      <a:pt x="582" y="418"/>
                    </a:lnTo>
                    <a:lnTo>
                      <a:pt x="595" y="366"/>
                    </a:lnTo>
                    <a:lnTo>
                      <a:pt x="647" y="418"/>
                    </a:lnTo>
                    <a:lnTo>
                      <a:pt x="647" y="367"/>
                    </a:lnTo>
                    <a:lnTo>
                      <a:pt x="647" y="366"/>
                    </a:lnTo>
                    <a:lnTo>
                      <a:pt x="644" y="364"/>
                    </a:lnTo>
                    <a:lnTo>
                      <a:pt x="610" y="329"/>
                    </a:lnTo>
                    <a:lnTo>
                      <a:pt x="605" y="327"/>
                    </a:lnTo>
                    <a:lnTo>
                      <a:pt x="559" y="327"/>
                    </a:lnTo>
                    <a:lnTo>
                      <a:pt x="559" y="364"/>
                    </a:lnTo>
                    <a:lnTo>
                      <a:pt x="549" y="400"/>
                    </a:lnTo>
                    <a:lnTo>
                      <a:pt x="181" y="400"/>
                    </a:lnTo>
                    <a:lnTo>
                      <a:pt x="181" y="436"/>
                    </a:lnTo>
                    <a:lnTo>
                      <a:pt x="549" y="436"/>
                    </a:lnTo>
                    <a:lnTo>
                      <a:pt x="559" y="473"/>
                    </a:lnTo>
                    <a:lnTo>
                      <a:pt x="145" y="473"/>
                    </a:lnTo>
                    <a:lnTo>
                      <a:pt x="145" y="364"/>
                    </a:lnTo>
                    <a:lnTo>
                      <a:pt x="559" y="364"/>
                    </a:lnTo>
                    <a:lnTo>
                      <a:pt x="559" y="327"/>
                    </a:lnTo>
                    <a:lnTo>
                      <a:pt x="109" y="327"/>
                    </a:lnTo>
                    <a:lnTo>
                      <a:pt x="109" y="364"/>
                    </a:lnTo>
                    <a:lnTo>
                      <a:pt x="109" y="473"/>
                    </a:lnTo>
                    <a:lnTo>
                      <a:pt x="90" y="473"/>
                    </a:lnTo>
                    <a:lnTo>
                      <a:pt x="69" y="468"/>
                    </a:lnTo>
                    <a:lnTo>
                      <a:pt x="52" y="457"/>
                    </a:lnTo>
                    <a:lnTo>
                      <a:pt x="40" y="439"/>
                    </a:lnTo>
                    <a:lnTo>
                      <a:pt x="36" y="418"/>
                    </a:lnTo>
                    <a:lnTo>
                      <a:pt x="40" y="397"/>
                    </a:lnTo>
                    <a:lnTo>
                      <a:pt x="52" y="379"/>
                    </a:lnTo>
                    <a:lnTo>
                      <a:pt x="69" y="368"/>
                    </a:lnTo>
                    <a:lnTo>
                      <a:pt x="90" y="364"/>
                    </a:lnTo>
                    <a:lnTo>
                      <a:pt x="109" y="364"/>
                    </a:lnTo>
                    <a:lnTo>
                      <a:pt x="109" y="327"/>
                    </a:lnTo>
                    <a:lnTo>
                      <a:pt x="90" y="327"/>
                    </a:lnTo>
                    <a:lnTo>
                      <a:pt x="55" y="334"/>
                    </a:lnTo>
                    <a:lnTo>
                      <a:pt x="26" y="354"/>
                    </a:lnTo>
                    <a:lnTo>
                      <a:pt x="7" y="383"/>
                    </a:lnTo>
                    <a:lnTo>
                      <a:pt x="0" y="418"/>
                    </a:lnTo>
                    <a:lnTo>
                      <a:pt x="7" y="454"/>
                    </a:lnTo>
                    <a:lnTo>
                      <a:pt x="26" y="482"/>
                    </a:lnTo>
                    <a:lnTo>
                      <a:pt x="55" y="502"/>
                    </a:lnTo>
                    <a:lnTo>
                      <a:pt x="90" y="509"/>
                    </a:lnTo>
                    <a:lnTo>
                      <a:pt x="605" y="509"/>
                    </a:lnTo>
                    <a:lnTo>
                      <a:pt x="610" y="507"/>
                    </a:lnTo>
                    <a:lnTo>
                      <a:pt x="644" y="473"/>
                    </a:lnTo>
                    <a:lnTo>
                      <a:pt x="647" y="470"/>
                    </a:lnTo>
                    <a:lnTo>
                      <a:pt x="693" y="424"/>
                    </a:lnTo>
                    <a:lnTo>
                      <a:pt x="693" y="412"/>
                    </a:lnTo>
                    <a:close/>
                  </a:path>
                </a:pathLst>
              </a:custGeom>
              <a:solidFill>
                <a:srgbClr val="5FAE41"/>
              </a:solidFill>
              <a:ln>
                <a:noFill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en-GB" sz="1400"/>
              </a:p>
            </p:txBody>
          </p:sp>
          <p:sp>
            <p:nvSpPr>
              <p:cNvPr id="63" name="Freeform 1912">
                <a:extLst>
                  <a:ext uri="{FF2B5EF4-FFF2-40B4-BE49-F238E27FC236}">
                    <a16:creationId xmlns:a16="http://schemas.microsoft.com/office/drawing/2014/main" id="{78A1C525-6272-4383-924E-FCA4157BF0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7" y="5499"/>
                <a:ext cx="1092" cy="1092"/>
              </a:xfrm>
              <a:custGeom>
                <a:avLst/>
                <a:gdLst>
                  <a:gd name="T0" fmla="*/ 974 w 1092"/>
                  <a:gd name="T1" fmla="*/ 200 h 1092"/>
                  <a:gd name="T2" fmla="*/ 955 w 1092"/>
                  <a:gd name="T3" fmla="*/ 202 h 1092"/>
                  <a:gd name="T4" fmla="*/ 946 w 1092"/>
                  <a:gd name="T5" fmla="*/ 210 h 1092"/>
                  <a:gd name="T6" fmla="*/ 946 w 1092"/>
                  <a:gd name="T7" fmla="*/ 309 h 1092"/>
                  <a:gd name="T8" fmla="*/ 909 w 1092"/>
                  <a:gd name="T9" fmla="*/ 345 h 1092"/>
                  <a:gd name="T10" fmla="*/ 946 w 1092"/>
                  <a:gd name="T11" fmla="*/ 382 h 1092"/>
                  <a:gd name="T12" fmla="*/ 909 w 1092"/>
                  <a:gd name="T13" fmla="*/ 418 h 1092"/>
                  <a:gd name="T14" fmla="*/ 946 w 1092"/>
                  <a:gd name="T15" fmla="*/ 454 h 1092"/>
                  <a:gd name="T16" fmla="*/ 909 w 1092"/>
                  <a:gd name="T17" fmla="*/ 491 h 1092"/>
                  <a:gd name="T18" fmla="*/ 946 w 1092"/>
                  <a:gd name="T19" fmla="*/ 527 h 1092"/>
                  <a:gd name="T20" fmla="*/ 909 w 1092"/>
                  <a:gd name="T21" fmla="*/ 564 h 1092"/>
                  <a:gd name="T22" fmla="*/ 946 w 1092"/>
                  <a:gd name="T23" fmla="*/ 600 h 1092"/>
                  <a:gd name="T24" fmla="*/ 909 w 1092"/>
                  <a:gd name="T25" fmla="*/ 636 h 1092"/>
                  <a:gd name="T26" fmla="*/ 946 w 1092"/>
                  <a:gd name="T27" fmla="*/ 673 h 1092"/>
                  <a:gd name="T28" fmla="*/ 909 w 1092"/>
                  <a:gd name="T29" fmla="*/ 709 h 1092"/>
                  <a:gd name="T30" fmla="*/ 946 w 1092"/>
                  <a:gd name="T31" fmla="*/ 746 h 1092"/>
                  <a:gd name="T32" fmla="*/ 909 w 1092"/>
                  <a:gd name="T33" fmla="*/ 709 h 1092"/>
                  <a:gd name="T34" fmla="*/ 873 w 1092"/>
                  <a:gd name="T35" fmla="*/ 746 h 1092"/>
                  <a:gd name="T36" fmla="*/ 837 w 1092"/>
                  <a:gd name="T37" fmla="*/ 709 h 1092"/>
                  <a:gd name="T38" fmla="*/ 800 w 1092"/>
                  <a:gd name="T39" fmla="*/ 746 h 1092"/>
                  <a:gd name="T40" fmla="*/ 764 w 1092"/>
                  <a:gd name="T41" fmla="*/ 709 h 1092"/>
                  <a:gd name="T42" fmla="*/ 727 w 1092"/>
                  <a:gd name="T43" fmla="*/ 746 h 1092"/>
                  <a:gd name="T44" fmla="*/ 691 w 1092"/>
                  <a:gd name="T45" fmla="*/ 709 h 1092"/>
                  <a:gd name="T46" fmla="*/ 655 w 1092"/>
                  <a:gd name="T47" fmla="*/ 746 h 1092"/>
                  <a:gd name="T48" fmla="*/ 618 w 1092"/>
                  <a:gd name="T49" fmla="*/ 709 h 1092"/>
                  <a:gd name="T50" fmla="*/ 582 w 1092"/>
                  <a:gd name="T51" fmla="*/ 746 h 1092"/>
                  <a:gd name="T52" fmla="*/ 545 w 1092"/>
                  <a:gd name="T53" fmla="*/ 709 h 1092"/>
                  <a:gd name="T54" fmla="*/ 509 w 1092"/>
                  <a:gd name="T55" fmla="*/ 746 h 1092"/>
                  <a:gd name="T56" fmla="*/ 946 w 1092"/>
                  <a:gd name="T57" fmla="*/ 262 h 1092"/>
                  <a:gd name="T58" fmla="*/ 398 w 1092"/>
                  <a:gd name="T59" fmla="*/ 758 h 1092"/>
                  <a:gd name="T60" fmla="*/ 409 w 1092"/>
                  <a:gd name="T61" fmla="*/ 780 h 1092"/>
                  <a:gd name="T62" fmla="*/ 974 w 1092"/>
                  <a:gd name="T63" fmla="*/ 782 h 1092"/>
                  <a:gd name="T64" fmla="*/ 982 w 1092"/>
                  <a:gd name="T65" fmla="*/ 746 h 1092"/>
                  <a:gd name="T66" fmla="*/ 982 w 1092"/>
                  <a:gd name="T67" fmla="*/ 208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92" h="1092">
                    <a:moveTo>
                      <a:pt x="982" y="208"/>
                    </a:moveTo>
                    <a:lnTo>
                      <a:pt x="974" y="200"/>
                    </a:lnTo>
                    <a:lnTo>
                      <a:pt x="959" y="200"/>
                    </a:lnTo>
                    <a:lnTo>
                      <a:pt x="955" y="202"/>
                    </a:lnTo>
                    <a:lnTo>
                      <a:pt x="951" y="205"/>
                    </a:lnTo>
                    <a:lnTo>
                      <a:pt x="946" y="210"/>
                    </a:lnTo>
                    <a:lnTo>
                      <a:pt x="946" y="262"/>
                    </a:lnTo>
                    <a:lnTo>
                      <a:pt x="946" y="309"/>
                    </a:lnTo>
                    <a:lnTo>
                      <a:pt x="909" y="309"/>
                    </a:lnTo>
                    <a:lnTo>
                      <a:pt x="909" y="345"/>
                    </a:lnTo>
                    <a:lnTo>
                      <a:pt x="946" y="345"/>
                    </a:lnTo>
                    <a:lnTo>
                      <a:pt x="946" y="382"/>
                    </a:lnTo>
                    <a:lnTo>
                      <a:pt x="909" y="382"/>
                    </a:lnTo>
                    <a:lnTo>
                      <a:pt x="909" y="418"/>
                    </a:lnTo>
                    <a:lnTo>
                      <a:pt x="946" y="418"/>
                    </a:lnTo>
                    <a:lnTo>
                      <a:pt x="946" y="454"/>
                    </a:lnTo>
                    <a:lnTo>
                      <a:pt x="909" y="454"/>
                    </a:lnTo>
                    <a:lnTo>
                      <a:pt x="909" y="491"/>
                    </a:lnTo>
                    <a:lnTo>
                      <a:pt x="946" y="491"/>
                    </a:lnTo>
                    <a:lnTo>
                      <a:pt x="946" y="527"/>
                    </a:lnTo>
                    <a:lnTo>
                      <a:pt x="909" y="527"/>
                    </a:lnTo>
                    <a:lnTo>
                      <a:pt x="909" y="564"/>
                    </a:lnTo>
                    <a:lnTo>
                      <a:pt x="946" y="564"/>
                    </a:lnTo>
                    <a:lnTo>
                      <a:pt x="946" y="600"/>
                    </a:lnTo>
                    <a:lnTo>
                      <a:pt x="909" y="600"/>
                    </a:lnTo>
                    <a:lnTo>
                      <a:pt x="909" y="636"/>
                    </a:lnTo>
                    <a:lnTo>
                      <a:pt x="946" y="636"/>
                    </a:lnTo>
                    <a:lnTo>
                      <a:pt x="946" y="673"/>
                    </a:lnTo>
                    <a:lnTo>
                      <a:pt x="909" y="673"/>
                    </a:lnTo>
                    <a:lnTo>
                      <a:pt x="909" y="709"/>
                    </a:lnTo>
                    <a:lnTo>
                      <a:pt x="946" y="709"/>
                    </a:lnTo>
                    <a:lnTo>
                      <a:pt x="946" y="746"/>
                    </a:lnTo>
                    <a:lnTo>
                      <a:pt x="909" y="746"/>
                    </a:lnTo>
                    <a:lnTo>
                      <a:pt x="909" y="709"/>
                    </a:lnTo>
                    <a:lnTo>
                      <a:pt x="873" y="709"/>
                    </a:lnTo>
                    <a:lnTo>
                      <a:pt x="873" y="746"/>
                    </a:lnTo>
                    <a:lnTo>
                      <a:pt x="837" y="746"/>
                    </a:lnTo>
                    <a:lnTo>
                      <a:pt x="837" y="709"/>
                    </a:lnTo>
                    <a:lnTo>
                      <a:pt x="800" y="709"/>
                    </a:lnTo>
                    <a:lnTo>
                      <a:pt x="800" y="746"/>
                    </a:lnTo>
                    <a:lnTo>
                      <a:pt x="764" y="746"/>
                    </a:lnTo>
                    <a:lnTo>
                      <a:pt x="764" y="709"/>
                    </a:lnTo>
                    <a:lnTo>
                      <a:pt x="727" y="709"/>
                    </a:lnTo>
                    <a:lnTo>
                      <a:pt x="727" y="746"/>
                    </a:lnTo>
                    <a:lnTo>
                      <a:pt x="691" y="746"/>
                    </a:lnTo>
                    <a:lnTo>
                      <a:pt x="691" y="709"/>
                    </a:lnTo>
                    <a:lnTo>
                      <a:pt x="655" y="709"/>
                    </a:lnTo>
                    <a:lnTo>
                      <a:pt x="655" y="746"/>
                    </a:lnTo>
                    <a:lnTo>
                      <a:pt x="618" y="746"/>
                    </a:lnTo>
                    <a:lnTo>
                      <a:pt x="618" y="709"/>
                    </a:lnTo>
                    <a:lnTo>
                      <a:pt x="582" y="709"/>
                    </a:lnTo>
                    <a:lnTo>
                      <a:pt x="582" y="746"/>
                    </a:lnTo>
                    <a:lnTo>
                      <a:pt x="545" y="746"/>
                    </a:lnTo>
                    <a:lnTo>
                      <a:pt x="545" y="709"/>
                    </a:lnTo>
                    <a:lnTo>
                      <a:pt x="509" y="709"/>
                    </a:lnTo>
                    <a:lnTo>
                      <a:pt x="509" y="746"/>
                    </a:lnTo>
                    <a:lnTo>
                      <a:pt x="462" y="746"/>
                    </a:lnTo>
                    <a:lnTo>
                      <a:pt x="946" y="262"/>
                    </a:lnTo>
                    <a:lnTo>
                      <a:pt x="946" y="210"/>
                    </a:lnTo>
                    <a:lnTo>
                      <a:pt x="398" y="758"/>
                    </a:lnTo>
                    <a:lnTo>
                      <a:pt x="398" y="770"/>
                    </a:lnTo>
                    <a:lnTo>
                      <a:pt x="409" y="780"/>
                    </a:lnTo>
                    <a:lnTo>
                      <a:pt x="413" y="782"/>
                    </a:lnTo>
                    <a:lnTo>
                      <a:pt x="974" y="782"/>
                    </a:lnTo>
                    <a:lnTo>
                      <a:pt x="982" y="774"/>
                    </a:lnTo>
                    <a:lnTo>
                      <a:pt x="982" y="746"/>
                    </a:lnTo>
                    <a:lnTo>
                      <a:pt x="982" y="262"/>
                    </a:lnTo>
                    <a:lnTo>
                      <a:pt x="982" y="208"/>
                    </a:lnTo>
                    <a:close/>
                  </a:path>
                </a:pathLst>
              </a:custGeom>
              <a:solidFill>
                <a:srgbClr val="5FAE41"/>
              </a:solidFill>
              <a:ln>
                <a:noFill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en-GB" sz="1400"/>
              </a:p>
            </p:txBody>
          </p:sp>
          <p:sp>
            <p:nvSpPr>
              <p:cNvPr id="64" name="Freeform 1913">
                <a:extLst>
                  <a:ext uri="{FF2B5EF4-FFF2-40B4-BE49-F238E27FC236}">
                    <a16:creationId xmlns:a16="http://schemas.microsoft.com/office/drawing/2014/main" id="{BECDD985-5B1C-45C8-89DB-EA83959EF2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7" y="5499"/>
                <a:ext cx="1092" cy="1092"/>
              </a:xfrm>
              <a:custGeom>
                <a:avLst/>
                <a:gdLst>
                  <a:gd name="T0" fmla="*/ 1083 w 1092"/>
                  <a:gd name="T1" fmla="*/ 0 h 1092"/>
                  <a:gd name="T2" fmla="*/ 236 w 1092"/>
                  <a:gd name="T3" fmla="*/ 8 h 1092"/>
                  <a:gd name="T4" fmla="*/ 273 w 1092"/>
                  <a:gd name="T5" fmla="*/ 291 h 1092"/>
                  <a:gd name="T6" fmla="*/ 1055 w 1092"/>
                  <a:gd name="T7" fmla="*/ 36 h 1092"/>
                  <a:gd name="T8" fmla="*/ 1048 w 1092"/>
                  <a:gd name="T9" fmla="*/ 1054 h 1092"/>
                  <a:gd name="T10" fmla="*/ 1037 w 1092"/>
                  <a:gd name="T11" fmla="*/ 1055 h 1092"/>
                  <a:gd name="T12" fmla="*/ 1027 w 1092"/>
                  <a:gd name="T13" fmla="*/ 1055 h 1092"/>
                  <a:gd name="T14" fmla="*/ 1023 w 1092"/>
                  <a:gd name="T15" fmla="*/ 1054 h 1092"/>
                  <a:gd name="T16" fmla="*/ 947 w 1092"/>
                  <a:gd name="T17" fmla="*/ 1018 h 1092"/>
                  <a:gd name="T18" fmla="*/ 934 w 1092"/>
                  <a:gd name="T19" fmla="*/ 1055 h 1092"/>
                  <a:gd name="T20" fmla="*/ 187 w 1092"/>
                  <a:gd name="T21" fmla="*/ 1045 h 1092"/>
                  <a:gd name="T22" fmla="*/ 119 w 1092"/>
                  <a:gd name="T23" fmla="*/ 977 h 1092"/>
                  <a:gd name="T24" fmla="*/ 109 w 1092"/>
                  <a:gd name="T25" fmla="*/ 909 h 1092"/>
                  <a:gd name="T26" fmla="*/ 873 w 1092"/>
                  <a:gd name="T27" fmla="*/ 932 h 1092"/>
                  <a:gd name="T28" fmla="*/ 873 w 1092"/>
                  <a:gd name="T29" fmla="*/ 940 h 1092"/>
                  <a:gd name="T30" fmla="*/ 875 w 1092"/>
                  <a:gd name="T31" fmla="*/ 949 h 1092"/>
                  <a:gd name="T32" fmla="*/ 876 w 1092"/>
                  <a:gd name="T33" fmla="*/ 959 h 1092"/>
                  <a:gd name="T34" fmla="*/ 877 w 1092"/>
                  <a:gd name="T35" fmla="*/ 965 h 1092"/>
                  <a:gd name="T36" fmla="*/ 881 w 1092"/>
                  <a:gd name="T37" fmla="*/ 977 h 1092"/>
                  <a:gd name="T38" fmla="*/ 885 w 1092"/>
                  <a:gd name="T39" fmla="*/ 989 h 1092"/>
                  <a:gd name="T40" fmla="*/ 889 w 1092"/>
                  <a:gd name="T41" fmla="*/ 999 h 1092"/>
                  <a:gd name="T42" fmla="*/ 893 w 1092"/>
                  <a:gd name="T43" fmla="*/ 1005 h 1092"/>
                  <a:gd name="T44" fmla="*/ 898 w 1092"/>
                  <a:gd name="T45" fmla="*/ 1014 h 1092"/>
                  <a:gd name="T46" fmla="*/ 902 w 1092"/>
                  <a:gd name="T47" fmla="*/ 1020 h 1092"/>
                  <a:gd name="T48" fmla="*/ 908 w 1092"/>
                  <a:gd name="T49" fmla="*/ 1029 h 1092"/>
                  <a:gd name="T50" fmla="*/ 913 w 1092"/>
                  <a:gd name="T51" fmla="*/ 1035 h 1092"/>
                  <a:gd name="T52" fmla="*/ 922 w 1092"/>
                  <a:gd name="T53" fmla="*/ 1044 h 1092"/>
                  <a:gd name="T54" fmla="*/ 930 w 1092"/>
                  <a:gd name="T55" fmla="*/ 1052 h 1092"/>
                  <a:gd name="T56" fmla="*/ 934 w 1092"/>
                  <a:gd name="T57" fmla="*/ 1000 h 1092"/>
                  <a:gd name="T58" fmla="*/ 910 w 1092"/>
                  <a:gd name="T59" fmla="*/ 941 h 1092"/>
                  <a:gd name="T60" fmla="*/ 910 w 1092"/>
                  <a:gd name="T61" fmla="*/ 936 h 1092"/>
                  <a:gd name="T62" fmla="*/ 909 w 1092"/>
                  <a:gd name="T63" fmla="*/ 909 h 1092"/>
                  <a:gd name="T64" fmla="*/ 901 w 1092"/>
                  <a:gd name="T65" fmla="*/ 873 h 1092"/>
                  <a:gd name="T66" fmla="*/ 273 w 1092"/>
                  <a:gd name="T67" fmla="*/ 545 h 1092"/>
                  <a:gd name="T68" fmla="*/ 236 w 1092"/>
                  <a:gd name="T69" fmla="*/ 873 h 1092"/>
                  <a:gd name="T70" fmla="*/ 72 w 1092"/>
                  <a:gd name="T71" fmla="*/ 881 h 1092"/>
                  <a:gd name="T72" fmla="*/ 85 w 1092"/>
                  <a:gd name="T73" fmla="*/ 991 h 1092"/>
                  <a:gd name="T74" fmla="*/ 172 w 1092"/>
                  <a:gd name="T75" fmla="*/ 1079 h 1092"/>
                  <a:gd name="T76" fmla="*/ 1039 w 1092"/>
                  <a:gd name="T77" fmla="*/ 1091 h 1092"/>
                  <a:gd name="T78" fmla="*/ 1076 w 1092"/>
                  <a:gd name="T79" fmla="*/ 1075 h 1092"/>
                  <a:gd name="T80" fmla="*/ 1088 w 1092"/>
                  <a:gd name="T81" fmla="*/ 1055 h 1092"/>
                  <a:gd name="T82" fmla="*/ 1088 w 1092"/>
                  <a:gd name="T83" fmla="*/ 1055 h 1092"/>
                  <a:gd name="T84" fmla="*/ 1091 w 1092"/>
                  <a:gd name="T85" fmla="*/ 36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2" h="1092">
                    <a:moveTo>
                      <a:pt x="1091" y="8"/>
                    </a:moveTo>
                    <a:lnTo>
                      <a:pt x="1083" y="0"/>
                    </a:lnTo>
                    <a:lnTo>
                      <a:pt x="244" y="0"/>
                    </a:lnTo>
                    <a:lnTo>
                      <a:pt x="236" y="8"/>
                    </a:lnTo>
                    <a:lnTo>
                      <a:pt x="236" y="291"/>
                    </a:lnTo>
                    <a:lnTo>
                      <a:pt x="273" y="291"/>
                    </a:lnTo>
                    <a:lnTo>
                      <a:pt x="273" y="36"/>
                    </a:lnTo>
                    <a:lnTo>
                      <a:pt x="1055" y="36"/>
                    </a:lnTo>
                    <a:lnTo>
                      <a:pt x="1055" y="1046"/>
                    </a:lnTo>
                    <a:lnTo>
                      <a:pt x="1048" y="1054"/>
                    </a:lnTo>
                    <a:lnTo>
                      <a:pt x="1038" y="1055"/>
                    </a:lnTo>
                    <a:lnTo>
                      <a:pt x="1037" y="1055"/>
                    </a:lnTo>
                    <a:lnTo>
                      <a:pt x="1035" y="1055"/>
                    </a:lnTo>
                    <a:lnTo>
                      <a:pt x="1027" y="1055"/>
                    </a:lnTo>
                    <a:lnTo>
                      <a:pt x="1024" y="1054"/>
                    </a:lnTo>
                    <a:lnTo>
                      <a:pt x="1023" y="1054"/>
                    </a:lnTo>
                    <a:lnTo>
                      <a:pt x="981" y="1042"/>
                    </a:lnTo>
                    <a:lnTo>
                      <a:pt x="947" y="1018"/>
                    </a:lnTo>
                    <a:lnTo>
                      <a:pt x="934" y="1000"/>
                    </a:lnTo>
                    <a:lnTo>
                      <a:pt x="934" y="1055"/>
                    </a:lnTo>
                    <a:lnTo>
                      <a:pt x="236" y="1055"/>
                    </a:lnTo>
                    <a:lnTo>
                      <a:pt x="187" y="1045"/>
                    </a:lnTo>
                    <a:lnTo>
                      <a:pt x="146" y="1018"/>
                    </a:lnTo>
                    <a:lnTo>
                      <a:pt x="119" y="977"/>
                    </a:lnTo>
                    <a:lnTo>
                      <a:pt x="109" y="928"/>
                    </a:lnTo>
                    <a:lnTo>
                      <a:pt x="109" y="909"/>
                    </a:lnTo>
                    <a:lnTo>
                      <a:pt x="873" y="909"/>
                    </a:lnTo>
                    <a:lnTo>
                      <a:pt x="873" y="932"/>
                    </a:lnTo>
                    <a:lnTo>
                      <a:pt x="873" y="936"/>
                    </a:lnTo>
                    <a:lnTo>
                      <a:pt x="873" y="940"/>
                    </a:lnTo>
                    <a:lnTo>
                      <a:pt x="874" y="947"/>
                    </a:lnTo>
                    <a:lnTo>
                      <a:pt x="875" y="949"/>
                    </a:lnTo>
                    <a:lnTo>
                      <a:pt x="875" y="955"/>
                    </a:lnTo>
                    <a:lnTo>
                      <a:pt x="876" y="959"/>
                    </a:lnTo>
                    <a:lnTo>
                      <a:pt x="877" y="963"/>
                    </a:lnTo>
                    <a:lnTo>
                      <a:pt x="877" y="965"/>
                    </a:lnTo>
                    <a:lnTo>
                      <a:pt x="879" y="972"/>
                    </a:lnTo>
                    <a:lnTo>
                      <a:pt x="881" y="977"/>
                    </a:lnTo>
                    <a:lnTo>
                      <a:pt x="882" y="982"/>
                    </a:lnTo>
                    <a:lnTo>
                      <a:pt x="885" y="989"/>
                    </a:lnTo>
                    <a:lnTo>
                      <a:pt x="887" y="993"/>
                    </a:lnTo>
                    <a:lnTo>
                      <a:pt x="889" y="999"/>
                    </a:lnTo>
                    <a:lnTo>
                      <a:pt x="890" y="1000"/>
                    </a:lnTo>
                    <a:lnTo>
                      <a:pt x="893" y="1005"/>
                    </a:lnTo>
                    <a:lnTo>
                      <a:pt x="895" y="1010"/>
                    </a:lnTo>
                    <a:lnTo>
                      <a:pt x="898" y="1014"/>
                    </a:lnTo>
                    <a:lnTo>
                      <a:pt x="899" y="1016"/>
                    </a:lnTo>
                    <a:lnTo>
                      <a:pt x="902" y="1020"/>
                    </a:lnTo>
                    <a:lnTo>
                      <a:pt x="905" y="1025"/>
                    </a:lnTo>
                    <a:lnTo>
                      <a:pt x="908" y="1029"/>
                    </a:lnTo>
                    <a:lnTo>
                      <a:pt x="909" y="1030"/>
                    </a:lnTo>
                    <a:lnTo>
                      <a:pt x="913" y="1035"/>
                    </a:lnTo>
                    <a:lnTo>
                      <a:pt x="917" y="1040"/>
                    </a:lnTo>
                    <a:lnTo>
                      <a:pt x="922" y="1044"/>
                    </a:lnTo>
                    <a:lnTo>
                      <a:pt x="926" y="1048"/>
                    </a:lnTo>
                    <a:lnTo>
                      <a:pt x="930" y="1052"/>
                    </a:lnTo>
                    <a:lnTo>
                      <a:pt x="934" y="1055"/>
                    </a:lnTo>
                    <a:lnTo>
                      <a:pt x="934" y="1000"/>
                    </a:lnTo>
                    <a:lnTo>
                      <a:pt x="922" y="983"/>
                    </a:lnTo>
                    <a:lnTo>
                      <a:pt x="910" y="941"/>
                    </a:lnTo>
                    <a:lnTo>
                      <a:pt x="910" y="941"/>
                    </a:lnTo>
                    <a:lnTo>
                      <a:pt x="910" y="936"/>
                    </a:lnTo>
                    <a:lnTo>
                      <a:pt x="910" y="934"/>
                    </a:lnTo>
                    <a:lnTo>
                      <a:pt x="909" y="909"/>
                    </a:lnTo>
                    <a:lnTo>
                      <a:pt x="909" y="881"/>
                    </a:lnTo>
                    <a:lnTo>
                      <a:pt x="901" y="873"/>
                    </a:lnTo>
                    <a:lnTo>
                      <a:pt x="273" y="873"/>
                    </a:lnTo>
                    <a:lnTo>
                      <a:pt x="273" y="545"/>
                    </a:lnTo>
                    <a:lnTo>
                      <a:pt x="236" y="545"/>
                    </a:lnTo>
                    <a:lnTo>
                      <a:pt x="236" y="873"/>
                    </a:lnTo>
                    <a:lnTo>
                      <a:pt x="80" y="873"/>
                    </a:lnTo>
                    <a:lnTo>
                      <a:pt x="72" y="881"/>
                    </a:lnTo>
                    <a:lnTo>
                      <a:pt x="72" y="928"/>
                    </a:lnTo>
                    <a:lnTo>
                      <a:pt x="85" y="991"/>
                    </a:lnTo>
                    <a:lnTo>
                      <a:pt x="120" y="1043"/>
                    </a:lnTo>
                    <a:lnTo>
                      <a:pt x="172" y="1079"/>
                    </a:lnTo>
                    <a:lnTo>
                      <a:pt x="236" y="1091"/>
                    </a:lnTo>
                    <a:lnTo>
                      <a:pt x="1039" y="1091"/>
                    </a:lnTo>
                    <a:lnTo>
                      <a:pt x="1059" y="1087"/>
                    </a:lnTo>
                    <a:lnTo>
                      <a:pt x="1076" y="1075"/>
                    </a:lnTo>
                    <a:lnTo>
                      <a:pt x="1087" y="1058"/>
                    </a:lnTo>
                    <a:lnTo>
                      <a:pt x="1088" y="1055"/>
                    </a:lnTo>
                    <a:lnTo>
                      <a:pt x="957" y="1055"/>
                    </a:lnTo>
                    <a:lnTo>
                      <a:pt x="1088" y="1055"/>
                    </a:lnTo>
                    <a:lnTo>
                      <a:pt x="1091" y="1037"/>
                    </a:lnTo>
                    <a:lnTo>
                      <a:pt x="1091" y="36"/>
                    </a:lnTo>
                    <a:lnTo>
                      <a:pt x="1091" y="8"/>
                    </a:lnTo>
                    <a:close/>
                  </a:path>
                </a:pathLst>
              </a:custGeom>
              <a:solidFill>
                <a:srgbClr val="5FAE41"/>
              </a:solidFill>
              <a:ln>
                <a:noFill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en-GB" sz="1400"/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0B96D0C-204E-41F3-97F5-904BCE8F1304}"/>
                </a:ext>
              </a:extLst>
            </p:cNvPr>
            <p:cNvPicPr>
              <a:picLocks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420" y="5963"/>
              <a:ext cx="220" cy="2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514061B-5FB2-4852-AB1D-181599FFD6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67" y="5608"/>
              <a:ext cx="583" cy="565"/>
              <a:chOff x="7067" y="5608"/>
              <a:chExt cx="583" cy="565"/>
            </a:xfrm>
          </p:grpSpPr>
          <p:sp>
            <p:nvSpPr>
              <p:cNvPr id="58" name="Freeform 1916">
                <a:extLst>
                  <a:ext uri="{FF2B5EF4-FFF2-40B4-BE49-F238E27FC236}">
                    <a16:creationId xmlns:a16="http://schemas.microsoft.com/office/drawing/2014/main" id="{38F73694-5290-47BF-81AC-914A6A7B8F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7" y="5608"/>
                <a:ext cx="583" cy="565"/>
              </a:xfrm>
              <a:custGeom>
                <a:avLst/>
                <a:gdLst>
                  <a:gd name="T0" fmla="*/ 72 w 583"/>
                  <a:gd name="T1" fmla="*/ 527 h 565"/>
                  <a:gd name="T2" fmla="*/ 0 w 583"/>
                  <a:gd name="T3" fmla="*/ 527 h 565"/>
                  <a:gd name="T4" fmla="*/ 0 w 583"/>
                  <a:gd name="T5" fmla="*/ 564 h 565"/>
                  <a:gd name="T6" fmla="*/ 72 w 583"/>
                  <a:gd name="T7" fmla="*/ 564 h 565"/>
                  <a:gd name="T8" fmla="*/ 72 w 583"/>
                  <a:gd name="T9" fmla="*/ 527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3" h="565">
                    <a:moveTo>
                      <a:pt x="72" y="527"/>
                    </a:moveTo>
                    <a:lnTo>
                      <a:pt x="0" y="527"/>
                    </a:lnTo>
                    <a:lnTo>
                      <a:pt x="0" y="564"/>
                    </a:lnTo>
                    <a:lnTo>
                      <a:pt x="72" y="564"/>
                    </a:lnTo>
                    <a:lnTo>
                      <a:pt x="72" y="527"/>
                    </a:lnTo>
                    <a:close/>
                  </a:path>
                </a:pathLst>
              </a:custGeom>
              <a:solidFill>
                <a:srgbClr val="5FAE41"/>
              </a:solidFill>
              <a:ln>
                <a:noFill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en-GB" sz="1400"/>
              </a:p>
            </p:txBody>
          </p:sp>
          <p:sp>
            <p:nvSpPr>
              <p:cNvPr id="59" name="Freeform 1917">
                <a:extLst>
                  <a:ext uri="{FF2B5EF4-FFF2-40B4-BE49-F238E27FC236}">
                    <a16:creationId xmlns:a16="http://schemas.microsoft.com/office/drawing/2014/main" id="{0B4484D0-146E-483B-9658-8A67330F31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7" y="5608"/>
                <a:ext cx="583" cy="565"/>
              </a:xfrm>
              <a:custGeom>
                <a:avLst/>
                <a:gdLst>
                  <a:gd name="T0" fmla="*/ 109 w 583"/>
                  <a:gd name="T1" fmla="*/ 455 h 565"/>
                  <a:gd name="T2" fmla="*/ 0 w 583"/>
                  <a:gd name="T3" fmla="*/ 455 h 565"/>
                  <a:gd name="T4" fmla="*/ 0 w 583"/>
                  <a:gd name="T5" fmla="*/ 491 h 565"/>
                  <a:gd name="T6" fmla="*/ 109 w 583"/>
                  <a:gd name="T7" fmla="*/ 491 h 565"/>
                  <a:gd name="T8" fmla="*/ 109 w 583"/>
                  <a:gd name="T9" fmla="*/ 455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3" h="565">
                    <a:moveTo>
                      <a:pt x="109" y="455"/>
                    </a:moveTo>
                    <a:lnTo>
                      <a:pt x="0" y="455"/>
                    </a:lnTo>
                    <a:lnTo>
                      <a:pt x="0" y="491"/>
                    </a:lnTo>
                    <a:lnTo>
                      <a:pt x="109" y="491"/>
                    </a:lnTo>
                    <a:lnTo>
                      <a:pt x="109" y="455"/>
                    </a:lnTo>
                    <a:close/>
                  </a:path>
                </a:pathLst>
              </a:custGeom>
              <a:solidFill>
                <a:srgbClr val="5FAE41"/>
              </a:solidFill>
              <a:ln>
                <a:noFill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en-GB" sz="1400"/>
              </a:p>
            </p:txBody>
          </p:sp>
          <p:sp>
            <p:nvSpPr>
              <p:cNvPr id="60" name="Freeform 1918">
                <a:extLst>
                  <a:ext uri="{FF2B5EF4-FFF2-40B4-BE49-F238E27FC236}">
                    <a16:creationId xmlns:a16="http://schemas.microsoft.com/office/drawing/2014/main" id="{E097F02F-E1EE-46E4-A0AE-5E1F94655C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7" y="5608"/>
                <a:ext cx="583" cy="565"/>
              </a:xfrm>
              <a:custGeom>
                <a:avLst/>
                <a:gdLst>
                  <a:gd name="T0" fmla="*/ 527 w 583"/>
                  <a:gd name="T1" fmla="*/ 0 h 565"/>
                  <a:gd name="T2" fmla="*/ 163 w 583"/>
                  <a:gd name="T3" fmla="*/ 0 h 565"/>
                  <a:gd name="T4" fmla="*/ 163 w 583"/>
                  <a:gd name="T5" fmla="*/ 36 h 565"/>
                  <a:gd name="T6" fmla="*/ 527 w 583"/>
                  <a:gd name="T7" fmla="*/ 36 h 565"/>
                  <a:gd name="T8" fmla="*/ 527 w 583"/>
                  <a:gd name="T9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3" h="565">
                    <a:moveTo>
                      <a:pt x="527" y="0"/>
                    </a:moveTo>
                    <a:lnTo>
                      <a:pt x="163" y="0"/>
                    </a:lnTo>
                    <a:lnTo>
                      <a:pt x="163" y="36"/>
                    </a:lnTo>
                    <a:lnTo>
                      <a:pt x="527" y="36"/>
                    </a:lnTo>
                    <a:lnTo>
                      <a:pt x="527" y="0"/>
                    </a:lnTo>
                    <a:close/>
                  </a:path>
                </a:pathLst>
              </a:custGeom>
              <a:solidFill>
                <a:srgbClr val="5FAE41"/>
              </a:solidFill>
              <a:ln>
                <a:noFill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en-GB" sz="1400"/>
              </a:p>
            </p:txBody>
          </p:sp>
          <p:sp>
            <p:nvSpPr>
              <p:cNvPr id="61" name="Freeform 1919">
                <a:extLst>
                  <a:ext uri="{FF2B5EF4-FFF2-40B4-BE49-F238E27FC236}">
                    <a16:creationId xmlns:a16="http://schemas.microsoft.com/office/drawing/2014/main" id="{7F3DA154-4E7E-4C57-8983-E5E2319A62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7" y="5608"/>
                <a:ext cx="583" cy="565"/>
              </a:xfrm>
              <a:custGeom>
                <a:avLst/>
                <a:gdLst>
                  <a:gd name="T0" fmla="*/ 582 w 583"/>
                  <a:gd name="T1" fmla="*/ 72 h 565"/>
                  <a:gd name="T2" fmla="*/ 109 w 583"/>
                  <a:gd name="T3" fmla="*/ 72 h 565"/>
                  <a:gd name="T4" fmla="*/ 109 w 583"/>
                  <a:gd name="T5" fmla="*/ 109 h 565"/>
                  <a:gd name="T6" fmla="*/ 582 w 583"/>
                  <a:gd name="T7" fmla="*/ 109 h 565"/>
                  <a:gd name="T8" fmla="*/ 582 w 583"/>
                  <a:gd name="T9" fmla="*/ 72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3" h="565">
                    <a:moveTo>
                      <a:pt x="582" y="72"/>
                    </a:moveTo>
                    <a:lnTo>
                      <a:pt x="109" y="72"/>
                    </a:lnTo>
                    <a:lnTo>
                      <a:pt x="109" y="109"/>
                    </a:lnTo>
                    <a:lnTo>
                      <a:pt x="582" y="109"/>
                    </a:lnTo>
                    <a:lnTo>
                      <a:pt x="582" y="72"/>
                    </a:lnTo>
                    <a:close/>
                  </a:path>
                </a:pathLst>
              </a:custGeom>
              <a:solidFill>
                <a:srgbClr val="5FAE41"/>
              </a:solidFill>
              <a:ln>
                <a:noFill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en-GB" sz="1400"/>
              </a:p>
            </p:txBody>
          </p:sp>
        </p:grpSp>
        <p:sp>
          <p:nvSpPr>
            <p:cNvPr id="16" name="Freeform 1920">
              <a:extLst>
                <a:ext uri="{FF2B5EF4-FFF2-40B4-BE49-F238E27FC236}">
                  <a16:creationId xmlns:a16="http://schemas.microsoft.com/office/drawing/2014/main" id="{23B276E7-8CE4-4838-893B-B27372930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0" y="4128"/>
              <a:ext cx="691" cy="20"/>
            </a:xfrm>
            <a:custGeom>
              <a:avLst/>
              <a:gdLst>
                <a:gd name="T0" fmla="*/ 690 w 691"/>
                <a:gd name="T1" fmla="*/ 0 h 20"/>
                <a:gd name="T2" fmla="*/ 0 w 691"/>
                <a:gd name="T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91" h="20">
                  <a:moveTo>
                    <a:pt x="690" y="0"/>
                  </a:moveTo>
                  <a:lnTo>
                    <a:pt x="0" y="0"/>
                  </a:lnTo>
                </a:path>
              </a:pathLst>
            </a:custGeom>
            <a:noFill/>
            <a:ln w="10883">
              <a:solidFill>
                <a:srgbClr val="536DAF"/>
              </a:solidFill>
              <a:prstDash val="dash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en-GB" sz="1400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FA5A69A-E13B-4BAE-B07F-B0F5564837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69" y="3267"/>
              <a:ext cx="2311" cy="1714"/>
              <a:chOff x="5869" y="3267"/>
              <a:chExt cx="2311" cy="1714"/>
            </a:xfrm>
          </p:grpSpPr>
          <p:sp>
            <p:nvSpPr>
              <p:cNvPr id="56" name="Freeform 1922">
                <a:extLst>
                  <a:ext uri="{FF2B5EF4-FFF2-40B4-BE49-F238E27FC236}">
                    <a16:creationId xmlns:a16="http://schemas.microsoft.com/office/drawing/2014/main" id="{715DAF22-8B05-4AE4-B95C-0492A78907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9" y="3267"/>
                <a:ext cx="2311" cy="1714"/>
              </a:xfrm>
              <a:custGeom>
                <a:avLst/>
                <a:gdLst>
                  <a:gd name="T0" fmla="*/ 185 w 2311"/>
                  <a:gd name="T1" fmla="*/ 811 h 1714"/>
                  <a:gd name="T2" fmla="*/ 0 w 2311"/>
                  <a:gd name="T3" fmla="*/ 861 h 1714"/>
                  <a:gd name="T4" fmla="*/ 185 w 2311"/>
                  <a:gd name="T5" fmla="*/ 910 h 1714"/>
                  <a:gd name="T6" fmla="*/ 185 w 2311"/>
                  <a:gd name="T7" fmla="*/ 811 h 1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11" h="1714">
                    <a:moveTo>
                      <a:pt x="185" y="811"/>
                    </a:moveTo>
                    <a:lnTo>
                      <a:pt x="0" y="861"/>
                    </a:lnTo>
                    <a:lnTo>
                      <a:pt x="185" y="910"/>
                    </a:lnTo>
                    <a:lnTo>
                      <a:pt x="185" y="811"/>
                    </a:lnTo>
                    <a:close/>
                  </a:path>
                </a:pathLst>
              </a:custGeom>
              <a:solidFill>
                <a:srgbClr val="536DAF"/>
              </a:solidFill>
              <a:ln>
                <a:noFill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en-GB" sz="1400"/>
              </a:p>
            </p:txBody>
          </p:sp>
          <p:sp>
            <p:nvSpPr>
              <p:cNvPr id="57" name="Freeform 1923">
                <a:extLst>
                  <a:ext uri="{FF2B5EF4-FFF2-40B4-BE49-F238E27FC236}">
                    <a16:creationId xmlns:a16="http://schemas.microsoft.com/office/drawing/2014/main" id="{6EA5AFF3-8514-460A-A21E-DC6595BB3F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9" y="3267"/>
                <a:ext cx="2311" cy="1714"/>
              </a:xfrm>
              <a:custGeom>
                <a:avLst/>
                <a:gdLst>
                  <a:gd name="T0" fmla="*/ 2310 w 2311"/>
                  <a:gd name="T1" fmla="*/ 428 h 1714"/>
                  <a:gd name="T2" fmla="*/ 2190 w 2311"/>
                  <a:gd name="T3" fmla="*/ 359 h 1714"/>
                  <a:gd name="T4" fmla="*/ 2190 w 2311"/>
                  <a:gd name="T5" fmla="*/ 497 h 1714"/>
                  <a:gd name="T6" fmla="*/ 2190 w 2311"/>
                  <a:gd name="T7" fmla="*/ 1216 h 1714"/>
                  <a:gd name="T8" fmla="*/ 1568 w 2311"/>
                  <a:gd name="T9" fmla="*/ 1575 h 1714"/>
                  <a:gd name="T10" fmla="*/ 945 w 2311"/>
                  <a:gd name="T11" fmla="*/ 1216 h 1714"/>
                  <a:gd name="T12" fmla="*/ 945 w 2311"/>
                  <a:gd name="T13" fmla="*/ 497 h 1714"/>
                  <a:gd name="T14" fmla="*/ 1568 w 2311"/>
                  <a:gd name="T15" fmla="*/ 138 h 1714"/>
                  <a:gd name="T16" fmla="*/ 2190 w 2311"/>
                  <a:gd name="T17" fmla="*/ 497 h 1714"/>
                  <a:gd name="T18" fmla="*/ 2190 w 2311"/>
                  <a:gd name="T19" fmla="*/ 359 h 1714"/>
                  <a:gd name="T20" fmla="*/ 1807 w 2311"/>
                  <a:gd name="T21" fmla="*/ 138 h 1714"/>
                  <a:gd name="T22" fmla="*/ 1568 w 2311"/>
                  <a:gd name="T23" fmla="*/ 0 h 1714"/>
                  <a:gd name="T24" fmla="*/ 826 w 2311"/>
                  <a:gd name="T25" fmla="*/ 428 h 1714"/>
                  <a:gd name="T26" fmla="*/ 826 w 2311"/>
                  <a:gd name="T27" fmla="*/ 1285 h 1714"/>
                  <a:gd name="T28" fmla="*/ 1568 w 2311"/>
                  <a:gd name="T29" fmla="*/ 1713 h 1714"/>
                  <a:gd name="T30" fmla="*/ 1807 w 2311"/>
                  <a:gd name="T31" fmla="*/ 1575 h 1714"/>
                  <a:gd name="T32" fmla="*/ 2310 w 2311"/>
                  <a:gd name="T33" fmla="*/ 1285 h 1714"/>
                  <a:gd name="T34" fmla="*/ 2310 w 2311"/>
                  <a:gd name="T35" fmla="*/ 428 h 1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11" h="1714">
                    <a:moveTo>
                      <a:pt x="2310" y="428"/>
                    </a:moveTo>
                    <a:lnTo>
                      <a:pt x="2190" y="359"/>
                    </a:lnTo>
                    <a:lnTo>
                      <a:pt x="2190" y="497"/>
                    </a:lnTo>
                    <a:lnTo>
                      <a:pt x="2190" y="1216"/>
                    </a:lnTo>
                    <a:lnTo>
                      <a:pt x="1568" y="1575"/>
                    </a:lnTo>
                    <a:lnTo>
                      <a:pt x="945" y="1216"/>
                    </a:lnTo>
                    <a:lnTo>
                      <a:pt x="945" y="497"/>
                    </a:lnTo>
                    <a:lnTo>
                      <a:pt x="1568" y="138"/>
                    </a:lnTo>
                    <a:lnTo>
                      <a:pt x="2190" y="497"/>
                    </a:lnTo>
                    <a:lnTo>
                      <a:pt x="2190" y="359"/>
                    </a:lnTo>
                    <a:lnTo>
                      <a:pt x="1807" y="138"/>
                    </a:lnTo>
                    <a:lnTo>
                      <a:pt x="1568" y="0"/>
                    </a:lnTo>
                    <a:lnTo>
                      <a:pt x="826" y="428"/>
                    </a:lnTo>
                    <a:lnTo>
                      <a:pt x="826" y="1285"/>
                    </a:lnTo>
                    <a:lnTo>
                      <a:pt x="1568" y="1713"/>
                    </a:lnTo>
                    <a:lnTo>
                      <a:pt x="1807" y="1575"/>
                    </a:lnTo>
                    <a:lnTo>
                      <a:pt x="2310" y="1285"/>
                    </a:lnTo>
                    <a:lnTo>
                      <a:pt x="2310" y="428"/>
                    </a:lnTo>
                    <a:close/>
                  </a:path>
                </a:pathLst>
              </a:custGeom>
              <a:solidFill>
                <a:srgbClr val="536DAF"/>
              </a:solidFill>
              <a:ln>
                <a:noFill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en-GB" sz="1400"/>
              </a:p>
            </p:txBody>
          </p:sp>
        </p:grpSp>
        <p:sp>
          <p:nvSpPr>
            <p:cNvPr id="18" name="Freeform 1924">
              <a:extLst>
                <a:ext uri="{FF2B5EF4-FFF2-40B4-BE49-F238E27FC236}">
                  <a16:creationId xmlns:a16="http://schemas.microsoft.com/office/drawing/2014/main" id="{3158B279-2545-4080-BA35-29D535CC2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3" y="4221"/>
              <a:ext cx="2412" cy="929"/>
            </a:xfrm>
            <a:custGeom>
              <a:avLst/>
              <a:gdLst>
                <a:gd name="T0" fmla="*/ 2223 w 2412"/>
                <a:gd name="T1" fmla="*/ 0 h 929"/>
                <a:gd name="T2" fmla="*/ 0 w 2412"/>
                <a:gd name="T3" fmla="*/ 0 h 929"/>
                <a:gd name="T4" fmla="*/ 0 w 2412"/>
                <a:gd name="T5" fmla="*/ 928 h 929"/>
                <a:gd name="T6" fmla="*/ 2411 w 2412"/>
                <a:gd name="T7" fmla="*/ 928 h 929"/>
                <a:gd name="T8" fmla="*/ 2411 w 2412"/>
                <a:gd name="T9" fmla="*/ 464 h 929"/>
                <a:gd name="T10" fmla="*/ 2259 w 2412"/>
                <a:gd name="T11" fmla="*/ 320 h 929"/>
                <a:gd name="T12" fmla="*/ 2223 w 2412"/>
                <a:gd name="T13" fmla="*/ 0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2" h="929">
                  <a:moveTo>
                    <a:pt x="2223" y="0"/>
                  </a:moveTo>
                  <a:lnTo>
                    <a:pt x="0" y="0"/>
                  </a:lnTo>
                  <a:lnTo>
                    <a:pt x="0" y="928"/>
                  </a:lnTo>
                  <a:lnTo>
                    <a:pt x="2411" y="928"/>
                  </a:lnTo>
                  <a:lnTo>
                    <a:pt x="2411" y="464"/>
                  </a:lnTo>
                  <a:lnTo>
                    <a:pt x="2259" y="320"/>
                  </a:lnTo>
                  <a:lnTo>
                    <a:pt x="2223" y="0"/>
                  </a:lnTo>
                  <a:close/>
                </a:path>
              </a:pathLst>
            </a:custGeom>
            <a:solidFill>
              <a:srgbClr val="74A7DB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en-GB" sz="1400"/>
            </a:p>
          </p:txBody>
        </p:sp>
        <p:sp>
          <p:nvSpPr>
            <p:cNvPr id="19" name="Freeform 1925">
              <a:extLst>
                <a:ext uri="{FF2B5EF4-FFF2-40B4-BE49-F238E27FC236}">
                  <a16:creationId xmlns:a16="http://schemas.microsoft.com/office/drawing/2014/main" id="{9BEEF0B3-764F-41BC-8F12-429DBB808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0" y="4850"/>
              <a:ext cx="567" cy="589"/>
            </a:xfrm>
            <a:custGeom>
              <a:avLst/>
              <a:gdLst>
                <a:gd name="T0" fmla="*/ 483 w 567"/>
                <a:gd name="T1" fmla="*/ 0 h 589"/>
                <a:gd name="T2" fmla="*/ 82 w 567"/>
                <a:gd name="T3" fmla="*/ 0 h 589"/>
                <a:gd name="T4" fmla="*/ 82 w 567"/>
                <a:gd name="T5" fmla="*/ 305 h 589"/>
                <a:gd name="T6" fmla="*/ 0 w 567"/>
                <a:gd name="T7" fmla="*/ 305 h 589"/>
                <a:gd name="T8" fmla="*/ 283 w 567"/>
                <a:gd name="T9" fmla="*/ 588 h 589"/>
                <a:gd name="T10" fmla="*/ 566 w 567"/>
                <a:gd name="T11" fmla="*/ 305 h 589"/>
                <a:gd name="T12" fmla="*/ 483 w 567"/>
                <a:gd name="T13" fmla="*/ 305 h 589"/>
                <a:gd name="T14" fmla="*/ 483 w 567"/>
                <a:gd name="T15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7" h="589">
                  <a:moveTo>
                    <a:pt x="483" y="0"/>
                  </a:moveTo>
                  <a:lnTo>
                    <a:pt x="82" y="0"/>
                  </a:lnTo>
                  <a:lnTo>
                    <a:pt x="82" y="305"/>
                  </a:lnTo>
                  <a:lnTo>
                    <a:pt x="0" y="305"/>
                  </a:lnTo>
                  <a:lnTo>
                    <a:pt x="283" y="588"/>
                  </a:lnTo>
                  <a:lnTo>
                    <a:pt x="566" y="305"/>
                  </a:lnTo>
                  <a:lnTo>
                    <a:pt x="483" y="305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rgbClr val="9C0E2E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en-GB" sz="140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6FEFC4A-1998-44D2-A593-325FD2C71A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50" y="5499"/>
              <a:ext cx="1092" cy="1092"/>
              <a:chOff x="4350" y="5499"/>
              <a:chExt cx="1092" cy="1092"/>
            </a:xfrm>
          </p:grpSpPr>
          <p:sp>
            <p:nvSpPr>
              <p:cNvPr id="53" name="Freeform 1927">
                <a:extLst>
                  <a:ext uri="{FF2B5EF4-FFF2-40B4-BE49-F238E27FC236}">
                    <a16:creationId xmlns:a16="http://schemas.microsoft.com/office/drawing/2014/main" id="{8E3A70D1-73C2-4316-A3B2-18F833F4B1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0" y="5499"/>
                <a:ext cx="1092" cy="1092"/>
              </a:xfrm>
              <a:custGeom>
                <a:avLst/>
                <a:gdLst>
                  <a:gd name="T0" fmla="*/ 693 w 1092"/>
                  <a:gd name="T1" fmla="*/ 412 h 1092"/>
                  <a:gd name="T2" fmla="*/ 647 w 1092"/>
                  <a:gd name="T3" fmla="*/ 367 h 1092"/>
                  <a:gd name="T4" fmla="*/ 647 w 1092"/>
                  <a:gd name="T5" fmla="*/ 418 h 1092"/>
                  <a:gd name="T6" fmla="*/ 595 w 1092"/>
                  <a:gd name="T7" fmla="*/ 470 h 1092"/>
                  <a:gd name="T8" fmla="*/ 582 w 1092"/>
                  <a:gd name="T9" fmla="*/ 418 h 1092"/>
                  <a:gd name="T10" fmla="*/ 595 w 1092"/>
                  <a:gd name="T11" fmla="*/ 366 h 1092"/>
                  <a:gd name="T12" fmla="*/ 647 w 1092"/>
                  <a:gd name="T13" fmla="*/ 418 h 1092"/>
                  <a:gd name="T14" fmla="*/ 647 w 1092"/>
                  <a:gd name="T15" fmla="*/ 367 h 1092"/>
                  <a:gd name="T16" fmla="*/ 647 w 1092"/>
                  <a:gd name="T17" fmla="*/ 366 h 1092"/>
                  <a:gd name="T18" fmla="*/ 644 w 1092"/>
                  <a:gd name="T19" fmla="*/ 364 h 1092"/>
                  <a:gd name="T20" fmla="*/ 610 w 1092"/>
                  <a:gd name="T21" fmla="*/ 329 h 1092"/>
                  <a:gd name="T22" fmla="*/ 605 w 1092"/>
                  <a:gd name="T23" fmla="*/ 327 h 1092"/>
                  <a:gd name="T24" fmla="*/ 559 w 1092"/>
                  <a:gd name="T25" fmla="*/ 327 h 1092"/>
                  <a:gd name="T26" fmla="*/ 559 w 1092"/>
                  <a:gd name="T27" fmla="*/ 364 h 1092"/>
                  <a:gd name="T28" fmla="*/ 549 w 1092"/>
                  <a:gd name="T29" fmla="*/ 400 h 1092"/>
                  <a:gd name="T30" fmla="*/ 182 w 1092"/>
                  <a:gd name="T31" fmla="*/ 400 h 1092"/>
                  <a:gd name="T32" fmla="*/ 182 w 1092"/>
                  <a:gd name="T33" fmla="*/ 436 h 1092"/>
                  <a:gd name="T34" fmla="*/ 549 w 1092"/>
                  <a:gd name="T35" fmla="*/ 436 h 1092"/>
                  <a:gd name="T36" fmla="*/ 559 w 1092"/>
                  <a:gd name="T37" fmla="*/ 473 h 1092"/>
                  <a:gd name="T38" fmla="*/ 145 w 1092"/>
                  <a:gd name="T39" fmla="*/ 473 h 1092"/>
                  <a:gd name="T40" fmla="*/ 145 w 1092"/>
                  <a:gd name="T41" fmla="*/ 364 h 1092"/>
                  <a:gd name="T42" fmla="*/ 559 w 1092"/>
                  <a:gd name="T43" fmla="*/ 364 h 1092"/>
                  <a:gd name="T44" fmla="*/ 559 w 1092"/>
                  <a:gd name="T45" fmla="*/ 327 h 1092"/>
                  <a:gd name="T46" fmla="*/ 109 w 1092"/>
                  <a:gd name="T47" fmla="*/ 327 h 1092"/>
                  <a:gd name="T48" fmla="*/ 109 w 1092"/>
                  <a:gd name="T49" fmla="*/ 364 h 1092"/>
                  <a:gd name="T50" fmla="*/ 109 w 1092"/>
                  <a:gd name="T51" fmla="*/ 473 h 1092"/>
                  <a:gd name="T52" fmla="*/ 90 w 1092"/>
                  <a:gd name="T53" fmla="*/ 473 h 1092"/>
                  <a:gd name="T54" fmla="*/ 69 w 1092"/>
                  <a:gd name="T55" fmla="*/ 468 h 1092"/>
                  <a:gd name="T56" fmla="*/ 52 w 1092"/>
                  <a:gd name="T57" fmla="*/ 457 h 1092"/>
                  <a:gd name="T58" fmla="*/ 40 w 1092"/>
                  <a:gd name="T59" fmla="*/ 439 h 1092"/>
                  <a:gd name="T60" fmla="*/ 36 w 1092"/>
                  <a:gd name="T61" fmla="*/ 418 h 1092"/>
                  <a:gd name="T62" fmla="*/ 40 w 1092"/>
                  <a:gd name="T63" fmla="*/ 397 h 1092"/>
                  <a:gd name="T64" fmla="*/ 52 w 1092"/>
                  <a:gd name="T65" fmla="*/ 379 h 1092"/>
                  <a:gd name="T66" fmla="*/ 69 w 1092"/>
                  <a:gd name="T67" fmla="*/ 368 h 1092"/>
                  <a:gd name="T68" fmla="*/ 90 w 1092"/>
                  <a:gd name="T69" fmla="*/ 364 h 1092"/>
                  <a:gd name="T70" fmla="*/ 109 w 1092"/>
                  <a:gd name="T71" fmla="*/ 364 h 1092"/>
                  <a:gd name="T72" fmla="*/ 109 w 1092"/>
                  <a:gd name="T73" fmla="*/ 327 h 1092"/>
                  <a:gd name="T74" fmla="*/ 90 w 1092"/>
                  <a:gd name="T75" fmla="*/ 327 h 1092"/>
                  <a:gd name="T76" fmla="*/ 55 w 1092"/>
                  <a:gd name="T77" fmla="*/ 334 h 1092"/>
                  <a:gd name="T78" fmla="*/ 26 w 1092"/>
                  <a:gd name="T79" fmla="*/ 354 h 1092"/>
                  <a:gd name="T80" fmla="*/ 7 w 1092"/>
                  <a:gd name="T81" fmla="*/ 383 h 1092"/>
                  <a:gd name="T82" fmla="*/ 0 w 1092"/>
                  <a:gd name="T83" fmla="*/ 418 h 1092"/>
                  <a:gd name="T84" fmla="*/ 7 w 1092"/>
                  <a:gd name="T85" fmla="*/ 454 h 1092"/>
                  <a:gd name="T86" fmla="*/ 26 w 1092"/>
                  <a:gd name="T87" fmla="*/ 482 h 1092"/>
                  <a:gd name="T88" fmla="*/ 55 w 1092"/>
                  <a:gd name="T89" fmla="*/ 502 h 1092"/>
                  <a:gd name="T90" fmla="*/ 90 w 1092"/>
                  <a:gd name="T91" fmla="*/ 509 h 1092"/>
                  <a:gd name="T92" fmla="*/ 605 w 1092"/>
                  <a:gd name="T93" fmla="*/ 509 h 1092"/>
                  <a:gd name="T94" fmla="*/ 610 w 1092"/>
                  <a:gd name="T95" fmla="*/ 507 h 1092"/>
                  <a:gd name="T96" fmla="*/ 644 w 1092"/>
                  <a:gd name="T97" fmla="*/ 473 h 1092"/>
                  <a:gd name="T98" fmla="*/ 647 w 1092"/>
                  <a:gd name="T99" fmla="*/ 470 h 1092"/>
                  <a:gd name="T100" fmla="*/ 693 w 1092"/>
                  <a:gd name="T101" fmla="*/ 424 h 1092"/>
                  <a:gd name="T102" fmla="*/ 693 w 1092"/>
                  <a:gd name="T103" fmla="*/ 412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92" h="1092">
                    <a:moveTo>
                      <a:pt x="693" y="412"/>
                    </a:moveTo>
                    <a:lnTo>
                      <a:pt x="647" y="367"/>
                    </a:lnTo>
                    <a:lnTo>
                      <a:pt x="647" y="418"/>
                    </a:lnTo>
                    <a:lnTo>
                      <a:pt x="595" y="470"/>
                    </a:lnTo>
                    <a:lnTo>
                      <a:pt x="582" y="418"/>
                    </a:lnTo>
                    <a:lnTo>
                      <a:pt x="595" y="366"/>
                    </a:lnTo>
                    <a:lnTo>
                      <a:pt x="647" y="418"/>
                    </a:lnTo>
                    <a:lnTo>
                      <a:pt x="647" y="367"/>
                    </a:lnTo>
                    <a:lnTo>
                      <a:pt x="647" y="366"/>
                    </a:lnTo>
                    <a:lnTo>
                      <a:pt x="644" y="364"/>
                    </a:lnTo>
                    <a:lnTo>
                      <a:pt x="610" y="329"/>
                    </a:lnTo>
                    <a:lnTo>
                      <a:pt x="605" y="327"/>
                    </a:lnTo>
                    <a:lnTo>
                      <a:pt x="559" y="327"/>
                    </a:lnTo>
                    <a:lnTo>
                      <a:pt x="559" y="364"/>
                    </a:lnTo>
                    <a:lnTo>
                      <a:pt x="549" y="400"/>
                    </a:lnTo>
                    <a:lnTo>
                      <a:pt x="182" y="400"/>
                    </a:lnTo>
                    <a:lnTo>
                      <a:pt x="182" y="436"/>
                    </a:lnTo>
                    <a:lnTo>
                      <a:pt x="549" y="436"/>
                    </a:lnTo>
                    <a:lnTo>
                      <a:pt x="559" y="473"/>
                    </a:lnTo>
                    <a:lnTo>
                      <a:pt x="145" y="473"/>
                    </a:lnTo>
                    <a:lnTo>
                      <a:pt x="145" y="364"/>
                    </a:lnTo>
                    <a:lnTo>
                      <a:pt x="559" y="364"/>
                    </a:lnTo>
                    <a:lnTo>
                      <a:pt x="559" y="327"/>
                    </a:lnTo>
                    <a:lnTo>
                      <a:pt x="109" y="327"/>
                    </a:lnTo>
                    <a:lnTo>
                      <a:pt x="109" y="364"/>
                    </a:lnTo>
                    <a:lnTo>
                      <a:pt x="109" y="473"/>
                    </a:lnTo>
                    <a:lnTo>
                      <a:pt x="90" y="473"/>
                    </a:lnTo>
                    <a:lnTo>
                      <a:pt x="69" y="468"/>
                    </a:lnTo>
                    <a:lnTo>
                      <a:pt x="52" y="457"/>
                    </a:lnTo>
                    <a:lnTo>
                      <a:pt x="40" y="439"/>
                    </a:lnTo>
                    <a:lnTo>
                      <a:pt x="36" y="418"/>
                    </a:lnTo>
                    <a:lnTo>
                      <a:pt x="40" y="397"/>
                    </a:lnTo>
                    <a:lnTo>
                      <a:pt x="52" y="379"/>
                    </a:lnTo>
                    <a:lnTo>
                      <a:pt x="69" y="368"/>
                    </a:lnTo>
                    <a:lnTo>
                      <a:pt x="90" y="364"/>
                    </a:lnTo>
                    <a:lnTo>
                      <a:pt x="109" y="364"/>
                    </a:lnTo>
                    <a:lnTo>
                      <a:pt x="109" y="327"/>
                    </a:lnTo>
                    <a:lnTo>
                      <a:pt x="90" y="327"/>
                    </a:lnTo>
                    <a:lnTo>
                      <a:pt x="55" y="334"/>
                    </a:lnTo>
                    <a:lnTo>
                      <a:pt x="26" y="354"/>
                    </a:lnTo>
                    <a:lnTo>
                      <a:pt x="7" y="383"/>
                    </a:lnTo>
                    <a:lnTo>
                      <a:pt x="0" y="418"/>
                    </a:lnTo>
                    <a:lnTo>
                      <a:pt x="7" y="454"/>
                    </a:lnTo>
                    <a:lnTo>
                      <a:pt x="26" y="482"/>
                    </a:lnTo>
                    <a:lnTo>
                      <a:pt x="55" y="502"/>
                    </a:lnTo>
                    <a:lnTo>
                      <a:pt x="90" y="509"/>
                    </a:lnTo>
                    <a:lnTo>
                      <a:pt x="605" y="509"/>
                    </a:lnTo>
                    <a:lnTo>
                      <a:pt x="610" y="507"/>
                    </a:lnTo>
                    <a:lnTo>
                      <a:pt x="644" y="473"/>
                    </a:lnTo>
                    <a:lnTo>
                      <a:pt x="647" y="470"/>
                    </a:lnTo>
                    <a:lnTo>
                      <a:pt x="693" y="424"/>
                    </a:lnTo>
                    <a:lnTo>
                      <a:pt x="693" y="412"/>
                    </a:lnTo>
                    <a:close/>
                  </a:path>
                </a:pathLst>
              </a:custGeom>
              <a:solidFill>
                <a:srgbClr val="9C0E2E"/>
              </a:solidFill>
              <a:ln>
                <a:noFill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en-GB" sz="1400"/>
              </a:p>
            </p:txBody>
          </p:sp>
          <p:sp>
            <p:nvSpPr>
              <p:cNvPr id="54" name="Freeform 1928">
                <a:extLst>
                  <a:ext uri="{FF2B5EF4-FFF2-40B4-BE49-F238E27FC236}">
                    <a16:creationId xmlns:a16="http://schemas.microsoft.com/office/drawing/2014/main" id="{34BCD3E4-FFF6-48BB-986F-7426F875CF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0" y="5499"/>
                <a:ext cx="1092" cy="1092"/>
              </a:xfrm>
              <a:custGeom>
                <a:avLst/>
                <a:gdLst>
                  <a:gd name="T0" fmla="*/ 974 w 1092"/>
                  <a:gd name="T1" fmla="*/ 200 h 1092"/>
                  <a:gd name="T2" fmla="*/ 955 w 1092"/>
                  <a:gd name="T3" fmla="*/ 202 h 1092"/>
                  <a:gd name="T4" fmla="*/ 946 w 1092"/>
                  <a:gd name="T5" fmla="*/ 262 h 1092"/>
                  <a:gd name="T6" fmla="*/ 909 w 1092"/>
                  <a:gd name="T7" fmla="*/ 309 h 1092"/>
                  <a:gd name="T8" fmla="*/ 946 w 1092"/>
                  <a:gd name="T9" fmla="*/ 345 h 1092"/>
                  <a:gd name="T10" fmla="*/ 909 w 1092"/>
                  <a:gd name="T11" fmla="*/ 382 h 1092"/>
                  <a:gd name="T12" fmla="*/ 946 w 1092"/>
                  <a:gd name="T13" fmla="*/ 418 h 1092"/>
                  <a:gd name="T14" fmla="*/ 909 w 1092"/>
                  <a:gd name="T15" fmla="*/ 454 h 1092"/>
                  <a:gd name="T16" fmla="*/ 946 w 1092"/>
                  <a:gd name="T17" fmla="*/ 491 h 1092"/>
                  <a:gd name="T18" fmla="*/ 909 w 1092"/>
                  <a:gd name="T19" fmla="*/ 527 h 1092"/>
                  <a:gd name="T20" fmla="*/ 946 w 1092"/>
                  <a:gd name="T21" fmla="*/ 564 h 1092"/>
                  <a:gd name="T22" fmla="*/ 909 w 1092"/>
                  <a:gd name="T23" fmla="*/ 600 h 1092"/>
                  <a:gd name="T24" fmla="*/ 946 w 1092"/>
                  <a:gd name="T25" fmla="*/ 636 h 1092"/>
                  <a:gd name="T26" fmla="*/ 909 w 1092"/>
                  <a:gd name="T27" fmla="*/ 673 h 1092"/>
                  <a:gd name="T28" fmla="*/ 946 w 1092"/>
                  <a:gd name="T29" fmla="*/ 709 h 1092"/>
                  <a:gd name="T30" fmla="*/ 909 w 1092"/>
                  <a:gd name="T31" fmla="*/ 746 h 1092"/>
                  <a:gd name="T32" fmla="*/ 873 w 1092"/>
                  <a:gd name="T33" fmla="*/ 709 h 1092"/>
                  <a:gd name="T34" fmla="*/ 837 w 1092"/>
                  <a:gd name="T35" fmla="*/ 746 h 1092"/>
                  <a:gd name="T36" fmla="*/ 800 w 1092"/>
                  <a:gd name="T37" fmla="*/ 709 h 1092"/>
                  <a:gd name="T38" fmla="*/ 764 w 1092"/>
                  <a:gd name="T39" fmla="*/ 746 h 1092"/>
                  <a:gd name="T40" fmla="*/ 727 w 1092"/>
                  <a:gd name="T41" fmla="*/ 709 h 1092"/>
                  <a:gd name="T42" fmla="*/ 691 w 1092"/>
                  <a:gd name="T43" fmla="*/ 746 h 1092"/>
                  <a:gd name="T44" fmla="*/ 655 w 1092"/>
                  <a:gd name="T45" fmla="*/ 709 h 1092"/>
                  <a:gd name="T46" fmla="*/ 618 w 1092"/>
                  <a:gd name="T47" fmla="*/ 746 h 1092"/>
                  <a:gd name="T48" fmla="*/ 582 w 1092"/>
                  <a:gd name="T49" fmla="*/ 709 h 1092"/>
                  <a:gd name="T50" fmla="*/ 545 w 1092"/>
                  <a:gd name="T51" fmla="*/ 746 h 1092"/>
                  <a:gd name="T52" fmla="*/ 509 w 1092"/>
                  <a:gd name="T53" fmla="*/ 709 h 1092"/>
                  <a:gd name="T54" fmla="*/ 462 w 1092"/>
                  <a:gd name="T55" fmla="*/ 746 h 1092"/>
                  <a:gd name="T56" fmla="*/ 946 w 1092"/>
                  <a:gd name="T57" fmla="*/ 210 h 1092"/>
                  <a:gd name="T58" fmla="*/ 398 w 1092"/>
                  <a:gd name="T59" fmla="*/ 770 h 1092"/>
                  <a:gd name="T60" fmla="*/ 413 w 1092"/>
                  <a:gd name="T61" fmla="*/ 782 h 1092"/>
                  <a:gd name="T62" fmla="*/ 982 w 1092"/>
                  <a:gd name="T63" fmla="*/ 774 h 1092"/>
                  <a:gd name="T64" fmla="*/ 982 w 1092"/>
                  <a:gd name="T65" fmla="*/ 262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92" h="1092">
                    <a:moveTo>
                      <a:pt x="982" y="208"/>
                    </a:moveTo>
                    <a:lnTo>
                      <a:pt x="974" y="200"/>
                    </a:lnTo>
                    <a:lnTo>
                      <a:pt x="959" y="200"/>
                    </a:lnTo>
                    <a:lnTo>
                      <a:pt x="955" y="202"/>
                    </a:lnTo>
                    <a:lnTo>
                      <a:pt x="946" y="210"/>
                    </a:lnTo>
                    <a:lnTo>
                      <a:pt x="946" y="262"/>
                    </a:lnTo>
                    <a:lnTo>
                      <a:pt x="946" y="309"/>
                    </a:lnTo>
                    <a:lnTo>
                      <a:pt x="909" y="309"/>
                    </a:lnTo>
                    <a:lnTo>
                      <a:pt x="909" y="345"/>
                    </a:lnTo>
                    <a:lnTo>
                      <a:pt x="946" y="345"/>
                    </a:lnTo>
                    <a:lnTo>
                      <a:pt x="946" y="382"/>
                    </a:lnTo>
                    <a:lnTo>
                      <a:pt x="909" y="382"/>
                    </a:lnTo>
                    <a:lnTo>
                      <a:pt x="909" y="418"/>
                    </a:lnTo>
                    <a:lnTo>
                      <a:pt x="946" y="418"/>
                    </a:lnTo>
                    <a:lnTo>
                      <a:pt x="946" y="454"/>
                    </a:lnTo>
                    <a:lnTo>
                      <a:pt x="909" y="454"/>
                    </a:lnTo>
                    <a:lnTo>
                      <a:pt x="909" y="491"/>
                    </a:lnTo>
                    <a:lnTo>
                      <a:pt x="946" y="491"/>
                    </a:lnTo>
                    <a:lnTo>
                      <a:pt x="946" y="527"/>
                    </a:lnTo>
                    <a:lnTo>
                      <a:pt x="909" y="527"/>
                    </a:lnTo>
                    <a:lnTo>
                      <a:pt x="909" y="564"/>
                    </a:lnTo>
                    <a:lnTo>
                      <a:pt x="946" y="564"/>
                    </a:lnTo>
                    <a:lnTo>
                      <a:pt x="946" y="600"/>
                    </a:lnTo>
                    <a:lnTo>
                      <a:pt x="909" y="600"/>
                    </a:lnTo>
                    <a:lnTo>
                      <a:pt x="909" y="636"/>
                    </a:lnTo>
                    <a:lnTo>
                      <a:pt x="946" y="636"/>
                    </a:lnTo>
                    <a:lnTo>
                      <a:pt x="946" y="673"/>
                    </a:lnTo>
                    <a:lnTo>
                      <a:pt x="909" y="673"/>
                    </a:lnTo>
                    <a:lnTo>
                      <a:pt x="909" y="709"/>
                    </a:lnTo>
                    <a:lnTo>
                      <a:pt x="946" y="709"/>
                    </a:lnTo>
                    <a:lnTo>
                      <a:pt x="946" y="746"/>
                    </a:lnTo>
                    <a:lnTo>
                      <a:pt x="909" y="746"/>
                    </a:lnTo>
                    <a:lnTo>
                      <a:pt x="909" y="709"/>
                    </a:lnTo>
                    <a:lnTo>
                      <a:pt x="873" y="709"/>
                    </a:lnTo>
                    <a:lnTo>
                      <a:pt x="873" y="746"/>
                    </a:lnTo>
                    <a:lnTo>
                      <a:pt x="837" y="746"/>
                    </a:lnTo>
                    <a:lnTo>
                      <a:pt x="837" y="709"/>
                    </a:lnTo>
                    <a:lnTo>
                      <a:pt x="800" y="709"/>
                    </a:lnTo>
                    <a:lnTo>
                      <a:pt x="800" y="746"/>
                    </a:lnTo>
                    <a:lnTo>
                      <a:pt x="764" y="746"/>
                    </a:lnTo>
                    <a:lnTo>
                      <a:pt x="764" y="709"/>
                    </a:lnTo>
                    <a:lnTo>
                      <a:pt x="727" y="709"/>
                    </a:lnTo>
                    <a:lnTo>
                      <a:pt x="727" y="746"/>
                    </a:lnTo>
                    <a:lnTo>
                      <a:pt x="691" y="746"/>
                    </a:lnTo>
                    <a:lnTo>
                      <a:pt x="691" y="709"/>
                    </a:lnTo>
                    <a:lnTo>
                      <a:pt x="655" y="709"/>
                    </a:lnTo>
                    <a:lnTo>
                      <a:pt x="655" y="746"/>
                    </a:lnTo>
                    <a:lnTo>
                      <a:pt x="618" y="746"/>
                    </a:lnTo>
                    <a:lnTo>
                      <a:pt x="618" y="709"/>
                    </a:lnTo>
                    <a:lnTo>
                      <a:pt x="582" y="709"/>
                    </a:lnTo>
                    <a:lnTo>
                      <a:pt x="582" y="746"/>
                    </a:lnTo>
                    <a:lnTo>
                      <a:pt x="545" y="746"/>
                    </a:lnTo>
                    <a:lnTo>
                      <a:pt x="545" y="709"/>
                    </a:lnTo>
                    <a:lnTo>
                      <a:pt x="509" y="709"/>
                    </a:lnTo>
                    <a:lnTo>
                      <a:pt x="509" y="746"/>
                    </a:lnTo>
                    <a:lnTo>
                      <a:pt x="462" y="746"/>
                    </a:lnTo>
                    <a:lnTo>
                      <a:pt x="946" y="262"/>
                    </a:lnTo>
                    <a:lnTo>
                      <a:pt x="946" y="210"/>
                    </a:lnTo>
                    <a:lnTo>
                      <a:pt x="398" y="758"/>
                    </a:lnTo>
                    <a:lnTo>
                      <a:pt x="398" y="770"/>
                    </a:lnTo>
                    <a:lnTo>
                      <a:pt x="409" y="780"/>
                    </a:lnTo>
                    <a:lnTo>
                      <a:pt x="413" y="782"/>
                    </a:lnTo>
                    <a:lnTo>
                      <a:pt x="974" y="782"/>
                    </a:lnTo>
                    <a:lnTo>
                      <a:pt x="982" y="774"/>
                    </a:lnTo>
                    <a:lnTo>
                      <a:pt x="982" y="746"/>
                    </a:lnTo>
                    <a:lnTo>
                      <a:pt x="982" y="262"/>
                    </a:lnTo>
                    <a:lnTo>
                      <a:pt x="982" y="208"/>
                    </a:lnTo>
                    <a:close/>
                  </a:path>
                </a:pathLst>
              </a:custGeom>
              <a:solidFill>
                <a:srgbClr val="9C0E2E"/>
              </a:solidFill>
              <a:ln>
                <a:noFill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en-GB" sz="1400"/>
              </a:p>
            </p:txBody>
          </p:sp>
          <p:sp>
            <p:nvSpPr>
              <p:cNvPr id="55" name="Freeform 1929">
                <a:extLst>
                  <a:ext uri="{FF2B5EF4-FFF2-40B4-BE49-F238E27FC236}">
                    <a16:creationId xmlns:a16="http://schemas.microsoft.com/office/drawing/2014/main" id="{967F07BC-B7E2-41F9-8D65-ABDE2F2D4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0" y="5499"/>
                <a:ext cx="1092" cy="1092"/>
              </a:xfrm>
              <a:custGeom>
                <a:avLst/>
                <a:gdLst>
                  <a:gd name="T0" fmla="*/ 1083 w 1092"/>
                  <a:gd name="T1" fmla="*/ 0 h 1092"/>
                  <a:gd name="T2" fmla="*/ 236 w 1092"/>
                  <a:gd name="T3" fmla="*/ 8 h 1092"/>
                  <a:gd name="T4" fmla="*/ 272 w 1092"/>
                  <a:gd name="T5" fmla="*/ 291 h 1092"/>
                  <a:gd name="T6" fmla="*/ 1055 w 1092"/>
                  <a:gd name="T7" fmla="*/ 36 h 1092"/>
                  <a:gd name="T8" fmla="*/ 1048 w 1092"/>
                  <a:gd name="T9" fmla="*/ 1054 h 1092"/>
                  <a:gd name="T10" fmla="*/ 1037 w 1092"/>
                  <a:gd name="T11" fmla="*/ 1055 h 1092"/>
                  <a:gd name="T12" fmla="*/ 1027 w 1092"/>
                  <a:gd name="T13" fmla="*/ 1055 h 1092"/>
                  <a:gd name="T14" fmla="*/ 1023 w 1092"/>
                  <a:gd name="T15" fmla="*/ 1054 h 1092"/>
                  <a:gd name="T16" fmla="*/ 947 w 1092"/>
                  <a:gd name="T17" fmla="*/ 1018 h 1092"/>
                  <a:gd name="T18" fmla="*/ 934 w 1092"/>
                  <a:gd name="T19" fmla="*/ 1055 h 1092"/>
                  <a:gd name="T20" fmla="*/ 187 w 1092"/>
                  <a:gd name="T21" fmla="*/ 1045 h 1092"/>
                  <a:gd name="T22" fmla="*/ 119 w 1092"/>
                  <a:gd name="T23" fmla="*/ 977 h 1092"/>
                  <a:gd name="T24" fmla="*/ 109 w 1092"/>
                  <a:gd name="T25" fmla="*/ 909 h 1092"/>
                  <a:gd name="T26" fmla="*/ 873 w 1092"/>
                  <a:gd name="T27" fmla="*/ 936 h 1092"/>
                  <a:gd name="T28" fmla="*/ 874 w 1092"/>
                  <a:gd name="T29" fmla="*/ 947 h 1092"/>
                  <a:gd name="T30" fmla="*/ 875 w 1092"/>
                  <a:gd name="T31" fmla="*/ 955 h 1092"/>
                  <a:gd name="T32" fmla="*/ 877 w 1092"/>
                  <a:gd name="T33" fmla="*/ 965 h 1092"/>
                  <a:gd name="T34" fmla="*/ 881 w 1092"/>
                  <a:gd name="T35" fmla="*/ 977 h 1092"/>
                  <a:gd name="T36" fmla="*/ 885 w 1092"/>
                  <a:gd name="T37" fmla="*/ 989 h 1092"/>
                  <a:gd name="T38" fmla="*/ 889 w 1092"/>
                  <a:gd name="T39" fmla="*/ 999 h 1092"/>
                  <a:gd name="T40" fmla="*/ 893 w 1092"/>
                  <a:gd name="T41" fmla="*/ 1005 h 1092"/>
                  <a:gd name="T42" fmla="*/ 898 w 1092"/>
                  <a:gd name="T43" fmla="*/ 1014 h 1092"/>
                  <a:gd name="T44" fmla="*/ 902 w 1092"/>
                  <a:gd name="T45" fmla="*/ 1020 h 1092"/>
                  <a:gd name="T46" fmla="*/ 913 w 1092"/>
                  <a:gd name="T47" fmla="*/ 1035 h 1092"/>
                  <a:gd name="T48" fmla="*/ 926 w 1092"/>
                  <a:gd name="T49" fmla="*/ 1048 h 1092"/>
                  <a:gd name="T50" fmla="*/ 934 w 1092"/>
                  <a:gd name="T51" fmla="*/ 1055 h 1092"/>
                  <a:gd name="T52" fmla="*/ 922 w 1092"/>
                  <a:gd name="T53" fmla="*/ 983 h 1092"/>
                  <a:gd name="T54" fmla="*/ 910 w 1092"/>
                  <a:gd name="T55" fmla="*/ 941 h 1092"/>
                  <a:gd name="T56" fmla="*/ 910 w 1092"/>
                  <a:gd name="T57" fmla="*/ 934 h 1092"/>
                  <a:gd name="T58" fmla="*/ 909 w 1092"/>
                  <a:gd name="T59" fmla="*/ 881 h 1092"/>
                  <a:gd name="T60" fmla="*/ 272 w 1092"/>
                  <a:gd name="T61" fmla="*/ 873 h 1092"/>
                  <a:gd name="T62" fmla="*/ 236 w 1092"/>
                  <a:gd name="T63" fmla="*/ 545 h 1092"/>
                  <a:gd name="T64" fmla="*/ 80 w 1092"/>
                  <a:gd name="T65" fmla="*/ 873 h 1092"/>
                  <a:gd name="T66" fmla="*/ 72 w 1092"/>
                  <a:gd name="T67" fmla="*/ 928 h 1092"/>
                  <a:gd name="T68" fmla="*/ 120 w 1092"/>
                  <a:gd name="T69" fmla="*/ 1043 h 1092"/>
                  <a:gd name="T70" fmla="*/ 236 w 1092"/>
                  <a:gd name="T71" fmla="*/ 1091 h 1092"/>
                  <a:gd name="T72" fmla="*/ 1059 w 1092"/>
                  <a:gd name="T73" fmla="*/ 1087 h 1092"/>
                  <a:gd name="T74" fmla="*/ 1087 w 1092"/>
                  <a:gd name="T75" fmla="*/ 1058 h 1092"/>
                  <a:gd name="T76" fmla="*/ 957 w 1092"/>
                  <a:gd name="T77" fmla="*/ 1055 h 1092"/>
                  <a:gd name="T78" fmla="*/ 1091 w 1092"/>
                  <a:gd name="T79" fmla="*/ 1037 h 1092"/>
                  <a:gd name="T80" fmla="*/ 1091 w 1092"/>
                  <a:gd name="T81" fmla="*/ 8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92" h="1092">
                    <a:moveTo>
                      <a:pt x="1091" y="8"/>
                    </a:moveTo>
                    <a:lnTo>
                      <a:pt x="1083" y="0"/>
                    </a:lnTo>
                    <a:lnTo>
                      <a:pt x="244" y="0"/>
                    </a:lnTo>
                    <a:lnTo>
                      <a:pt x="236" y="8"/>
                    </a:lnTo>
                    <a:lnTo>
                      <a:pt x="236" y="291"/>
                    </a:lnTo>
                    <a:lnTo>
                      <a:pt x="272" y="291"/>
                    </a:lnTo>
                    <a:lnTo>
                      <a:pt x="272" y="36"/>
                    </a:lnTo>
                    <a:lnTo>
                      <a:pt x="1055" y="36"/>
                    </a:lnTo>
                    <a:lnTo>
                      <a:pt x="1055" y="1046"/>
                    </a:lnTo>
                    <a:lnTo>
                      <a:pt x="1048" y="1054"/>
                    </a:lnTo>
                    <a:lnTo>
                      <a:pt x="1038" y="1055"/>
                    </a:lnTo>
                    <a:lnTo>
                      <a:pt x="1037" y="1055"/>
                    </a:lnTo>
                    <a:lnTo>
                      <a:pt x="1035" y="1055"/>
                    </a:lnTo>
                    <a:lnTo>
                      <a:pt x="1027" y="1055"/>
                    </a:lnTo>
                    <a:lnTo>
                      <a:pt x="1024" y="1054"/>
                    </a:lnTo>
                    <a:lnTo>
                      <a:pt x="1023" y="1054"/>
                    </a:lnTo>
                    <a:lnTo>
                      <a:pt x="981" y="1042"/>
                    </a:lnTo>
                    <a:lnTo>
                      <a:pt x="947" y="1018"/>
                    </a:lnTo>
                    <a:lnTo>
                      <a:pt x="934" y="999"/>
                    </a:lnTo>
                    <a:lnTo>
                      <a:pt x="934" y="1055"/>
                    </a:lnTo>
                    <a:lnTo>
                      <a:pt x="236" y="1055"/>
                    </a:lnTo>
                    <a:lnTo>
                      <a:pt x="187" y="1045"/>
                    </a:lnTo>
                    <a:lnTo>
                      <a:pt x="146" y="1018"/>
                    </a:lnTo>
                    <a:lnTo>
                      <a:pt x="119" y="977"/>
                    </a:lnTo>
                    <a:lnTo>
                      <a:pt x="109" y="928"/>
                    </a:lnTo>
                    <a:lnTo>
                      <a:pt x="109" y="909"/>
                    </a:lnTo>
                    <a:lnTo>
                      <a:pt x="873" y="909"/>
                    </a:lnTo>
                    <a:lnTo>
                      <a:pt x="873" y="936"/>
                    </a:lnTo>
                    <a:lnTo>
                      <a:pt x="873" y="940"/>
                    </a:lnTo>
                    <a:lnTo>
                      <a:pt x="874" y="947"/>
                    </a:lnTo>
                    <a:lnTo>
                      <a:pt x="875" y="949"/>
                    </a:lnTo>
                    <a:lnTo>
                      <a:pt x="875" y="955"/>
                    </a:lnTo>
                    <a:lnTo>
                      <a:pt x="876" y="959"/>
                    </a:lnTo>
                    <a:lnTo>
                      <a:pt x="877" y="965"/>
                    </a:lnTo>
                    <a:lnTo>
                      <a:pt x="879" y="972"/>
                    </a:lnTo>
                    <a:lnTo>
                      <a:pt x="881" y="977"/>
                    </a:lnTo>
                    <a:lnTo>
                      <a:pt x="882" y="982"/>
                    </a:lnTo>
                    <a:lnTo>
                      <a:pt x="885" y="989"/>
                    </a:lnTo>
                    <a:lnTo>
                      <a:pt x="887" y="993"/>
                    </a:lnTo>
                    <a:lnTo>
                      <a:pt x="889" y="999"/>
                    </a:lnTo>
                    <a:lnTo>
                      <a:pt x="890" y="1000"/>
                    </a:lnTo>
                    <a:lnTo>
                      <a:pt x="893" y="1005"/>
                    </a:lnTo>
                    <a:lnTo>
                      <a:pt x="895" y="1010"/>
                    </a:lnTo>
                    <a:lnTo>
                      <a:pt x="898" y="1014"/>
                    </a:lnTo>
                    <a:lnTo>
                      <a:pt x="898" y="1015"/>
                    </a:lnTo>
                    <a:lnTo>
                      <a:pt x="902" y="1020"/>
                    </a:lnTo>
                    <a:lnTo>
                      <a:pt x="905" y="1025"/>
                    </a:lnTo>
                    <a:lnTo>
                      <a:pt x="913" y="1035"/>
                    </a:lnTo>
                    <a:lnTo>
                      <a:pt x="917" y="1040"/>
                    </a:lnTo>
                    <a:lnTo>
                      <a:pt x="926" y="1048"/>
                    </a:lnTo>
                    <a:lnTo>
                      <a:pt x="930" y="1052"/>
                    </a:lnTo>
                    <a:lnTo>
                      <a:pt x="934" y="1055"/>
                    </a:lnTo>
                    <a:lnTo>
                      <a:pt x="934" y="999"/>
                    </a:lnTo>
                    <a:lnTo>
                      <a:pt x="922" y="983"/>
                    </a:lnTo>
                    <a:lnTo>
                      <a:pt x="910" y="941"/>
                    </a:lnTo>
                    <a:lnTo>
                      <a:pt x="910" y="941"/>
                    </a:lnTo>
                    <a:lnTo>
                      <a:pt x="910" y="936"/>
                    </a:lnTo>
                    <a:lnTo>
                      <a:pt x="910" y="934"/>
                    </a:lnTo>
                    <a:lnTo>
                      <a:pt x="909" y="909"/>
                    </a:lnTo>
                    <a:lnTo>
                      <a:pt x="909" y="881"/>
                    </a:lnTo>
                    <a:lnTo>
                      <a:pt x="901" y="873"/>
                    </a:lnTo>
                    <a:lnTo>
                      <a:pt x="272" y="873"/>
                    </a:lnTo>
                    <a:lnTo>
                      <a:pt x="272" y="545"/>
                    </a:lnTo>
                    <a:lnTo>
                      <a:pt x="236" y="545"/>
                    </a:lnTo>
                    <a:lnTo>
                      <a:pt x="236" y="873"/>
                    </a:lnTo>
                    <a:lnTo>
                      <a:pt x="80" y="873"/>
                    </a:lnTo>
                    <a:lnTo>
                      <a:pt x="72" y="881"/>
                    </a:lnTo>
                    <a:lnTo>
                      <a:pt x="72" y="928"/>
                    </a:lnTo>
                    <a:lnTo>
                      <a:pt x="85" y="991"/>
                    </a:lnTo>
                    <a:lnTo>
                      <a:pt x="120" y="1043"/>
                    </a:lnTo>
                    <a:lnTo>
                      <a:pt x="172" y="1079"/>
                    </a:lnTo>
                    <a:lnTo>
                      <a:pt x="236" y="1091"/>
                    </a:lnTo>
                    <a:lnTo>
                      <a:pt x="1039" y="1091"/>
                    </a:lnTo>
                    <a:lnTo>
                      <a:pt x="1059" y="1087"/>
                    </a:lnTo>
                    <a:lnTo>
                      <a:pt x="1076" y="1075"/>
                    </a:lnTo>
                    <a:lnTo>
                      <a:pt x="1087" y="1058"/>
                    </a:lnTo>
                    <a:lnTo>
                      <a:pt x="1088" y="1055"/>
                    </a:lnTo>
                    <a:lnTo>
                      <a:pt x="957" y="1055"/>
                    </a:lnTo>
                    <a:lnTo>
                      <a:pt x="1088" y="1055"/>
                    </a:lnTo>
                    <a:lnTo>
                      <a:pt x="1091" y="1037"/>
                    </a:lnTo>
                    <a:lnTo>
                      <a:pt x="1091" y="36"/>
                    </a:lnTo>
                    <a:lnTo>
                      <a:pt x="1091" y="8"/>
                    </a:lnTo>
                    <a:close/>
                  </a:path>
                </a:pathLst>
              </a:custGeom>
              <a:solidFill>
                <a:srgbClr val="9C0E2E"/>
              </a:solidFill>
              <a:ln>
                <a:noFill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en-GB" sz="1400"/>
              </a:p>
            </p:txBody>
          </p:sp>
        </p:grp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0B7F3EF-1F09-4E57-8F1A-059D8AD7D209}"/>
                </a:ext>
              </a:extLst>
            </p:cNvPr>
            <p:cNvPicPr>
              <a:picLocks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13" y="5963"/>
              <a:ext cx="220" cy="2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113CA32-1273-4019-85B5-F5DC8D4A67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59" y="5608"/>
              <a:ext cx="583" cy="565"/>
              <a:chOff x="4659" y="5608"/>
              <a:chExt cx="583" cy="565"/>
            </a:xfrm>
          </p:grpSpPr>
          <p:sp>
            <p:nvSpPr>
              <p:cNvPr id="49" name="Freeform 1932">
                <a:extLst>
                  <a:ext uri="{FF2B5EF4-FFF2-40B4-BE49-F238E27FC236}">
                    <a16:creationId xmlns:a16="http://schemas.microsoft.com/office/drawing/2014/main" id="{17AAB3FB-27A1-4EAF-814B-89CA449461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9" y="5608"/>
                <a:ext cx="583" cy="565"/>
              </a:xfrm>
              <a:custGeom>
                <a:avLst/>
                <a:gdLst>
                  <a:gd name="T0" fmla="*/ 72 w 583"/>
                  <a:gd name="T1" fmla="*/ 527 h 565"/>
                  <a:gd name="T2" fmla="*/ 0 w 583"/>
                  <a:gd name="T3" fmla="*/ 527 h 565"/>
                  <a:gd name="T4" fmla="*/ 0 w 583"/>
                  <a:gd name="T5" fmla="*/ 564 h 565"/>
                  <a:gd name="T6" fmla="*/ 72 w 583"/>
                  <a:gd name="T7" fmla="*/ 564 h 565"/>
                  <a:gd name="T8" fmla="*/ 72 w 583"/>
                  <a:gd name="T9" fmla="*/ 527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3" h="565">
                    <a:moveTo>
                      <a:pt x="72" y="527"/>
                    </a:moveTo>
                    <a:lnTo>
                      <a:pt x="0" y="527"/>
                    </a:lnTo>
                    <a:lnTo>
                      <a:pt x="0" y="564"/>
                    </a:lnTo>
                    <a:lnTo>
                      <a:pt x="72" y="564"/>
                    </a:lnTo>
                    <a:lnTo>
                      <a:pt x="72" y="527"/>
                    </a:lnTo>
                    <a:close/>
                  </a:path>
                </a:pathLst>
              </a:custGeom>
              <a:solidFill>
                <a:srgbClr val="9C0E2E"/>
              </a:solidFill>
              <a:ln>
                <a:noFill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en-GB" sz="1400"/>
              </a:p>
            </p:txBody>
          </p:sp>
          <p:sp>
            <p:nvSpPr>
              <p:cNvPr id="50" name="Freeform 1933">
                <a:extLst>
                  <a:ext uri="{FF2B5EF4-FFF2-40B4-BE49-F238E27FC236}">
                    <a16:creationId xmlns:a16="http://schemas.microsoft.com/office/drawing/2014/main" id="{84C5536B-92A8-44AD-8006-8B16D3F12D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9" y="5608"/>
                <a:ext cx="583" cy="565"/>
              </a:xfrm>
              <a:custGeom>
                <a:avLst/>
                <a:gdLst>
                  <a:gd name="T0" fmla="*/ 109 w 583"/>
                  <a:gd name="T1" fmla="*/ 455 h 565"/>
                  <a:gd name="T2" fmla="*/ 0 w 583"/>
                  <a:gd name="T3" fmla="*/ 455 h 565"/>
                  <a:gd name="T4" fmla="*/ 0 w 583"/>
                  <a:gd name="T5" fmla="*/ 491 h 565"/>
                  <a:gd name="T6" fmla="*/ 109 w 583"/>
                  <a:gd name="T7" fmla="*/ 491 h 565"/>
                  <a:gd name="T8" fmla="*/ 109 w 583"/>
                  <a:gd name="T9" fmla="*/ 455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3" h="565">
                    <a:moveTo>
                      <a:pt x="109" y="455"/>
                    </a:moveTo>
                    <a:lnTo>
                      <a:pt x="0" y="455"/>
                    </a:lnTo>
                    <a:lnTo>
                      <a:pt x="0" y="491"/>
                    </a:lnTo>
                    <a:lnTo>
                      <a:pt x="109" y="491"/>
                    </a:lnTo>
                    <a:lnTo>
                      <a:pt x="109" y="455"/>
                    </a:lnTo>
                    <a:close/>
                  </a:path>
                </a:pathLst>
              </a:custGeom>
              <a:solidFill>
                <a:srgbClr val="9C0E2E"/>
              </a:solidFill>
              <a:ln>
                <a:noFill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en-GB" sz="1400"/>
              </a:p>
            </p:txBody>
          </p:sp>
          <p:sp>
            <p:nvSpPr>
              <p:cNvPr id="51" name="Freeform 1934">
                <a:extLst>
                  <a:ext uri="{FF2B5EF4-FFF2-40B4-BE49-F238E27FC236}">
                    <a16:creationId xmlns:a16="http://schemas.microsoft.com/office/drawing/2014/main" id="{D73BCF0D-1B79-448A-BD9E-4F1D66DF4C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9" y="5608"/>
                <a:ext cx="583" cy="565"/>
              </a:xfrm>
              <a:custGeom>
                <a:avLst/>
                <a:gdLst>
                  <a:gd name="T0" fmla="*/ 527 w 583"/>
                  <a:gd name="T1" fmla="*/ 0 h 565"/>
                  <a:gd name="T2" fmla="*/ 163 w 583"/>
                  <a:gd name="T3" fmla="*/ 0 h 565"/>
                  <a:gd name="T4" fmla="*/ 163 w 583"/>
                  <a:gd name="T5" fmla="*/ 36 h 565"/>
                  <a:gd name="T6" fmla="*/ 527 w 583"/>
                  <a:gd name="T7" fmla="*/ 36 h 565"/>
                  <a:gd name="T8" fmla="*/ 527 w 583"/>
                  <a:gd name="T9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3" h="565">
                    <a:moveTo>
                      <a:pt x="527" y="0"/>
                    </a:moveTo>
                    <a:lnTo>
                      <a:pt x="163" y="0"/>
                    </a:lnTo>
                    <a:lnTo>
                      <a:pt x="163" y="36"/>
                    </a:lnTo>
                    <a:lnTo>
                      <a:pt x="527" y="36"/>
                    </a:lnTo>
                    <a:lnTo>
                      <a:pt x="527" y="0"/>
                    </a:lnTo>
                    <a:close/>
                  </a:path>
                </a:pathLst>
              </a:custGeom>
              <a:solidFill>
                <a:srgbClr val="9C0E2E"/>
              </a:solidFill>
              <a:ln>
                <a:noFill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en-GB" sz="1400"/>
              </a:p>
            </p:txBody>
          </p:sp>
          <p:sp>
            <p:nvSpPr>
              <p:cNvPr id="52" name="Freeform 1935">
                <a:extLst>
                  <a:ext uri="{FF2B5EF4-FFF2-40B4-BE49-F238E27FC236}">
                    <a16:creationId xmlns:a16="http://schemas.microsoft.com/office/drawing/2014/main" id="{36372F19-5399-4596-8F20-0C360A4CC6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9" y="5608"/>
                <a:ext cx="583" cy="565"/>
              </a:xfrm>
              <a:custGeom>
                <a:avLst/>
                <a:gdLst>
                  <a:gd name="T0" fmla="*/ 582 w 583"/>
                  <a:gd name="T1" fmla="*/ 72 h 565"/>
                  <a:gd name="T2" fmla="*/ 109 w 583"/>
                  <a:gd name="T3" fmla="*/ 72 h 565"/>
                  <a:gd name="T4" fmla="*/ 109 w 583"/>
                  <a:gd name="T5" fmla="*/ 109 h 565"/>
                  <a:gd name="T6" fmla="*/ 582 w 583"/>
                  <a:gd name="T7" fmla="*/ 109 h 565"/>
                  <a:gd name="T8" fmla="*/ 582 w 583"/>
                  <a:gd name="T9" fmla="*/ 72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3" h="565">
                    <a:moveTo>
                      <a:pt x="582" y="72"/>
                    </a:moveTo>
                    <a:lnTo>
                      <a:pt x="109" y="72"/>
                    </a:lnTo>
                    <a:lnTo>
                      <a:pt x="109" y="109"/>
                    </a:lnTo>
                    <a:lnTo>
                      <a:pt x="582" y="109"/>
                    </a:lnTo>
                    <a:lnTo>
                      <a:pt x="582" y="72"/>
                    </a:lnTo>
                    <a:close/>
                  </a:path>
                </a:pathLst>
              </a:custGeom>
              <a:solidFill>
                <a:srgbClr val="9C0E2E"/>
              </a:solidFill>
              <a:ln>
                <a:noFill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en-GB" sz="1400"/>
              </a:p>
            </p:txBody>
          </p:sp>
        </p:grpSp>
        <p:sp>
          <p:nvSpPr>
            <p:cNvPr id="23" name="Freeform 1936">
              <a:extLst>
                <a:ext uri="{FF2B5EF4-FFF2-40B4-BE49-F238E27FC236}">
                  <a16:creationId xmlns:a16="http://schemas.microsoft.com/office/drawing/2014/main" id="{B0E3469E-2E1A-418F-A616-474EFE4C28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3" y="2722"/>
              <a:ext cx="20" cy="337"/>
            </a:xfrm>
            <a:custGeom>
              <a:avLst/>
              <a:gdLst>
                <a:gd name="T0" fmla="*/ 0 w 20"/>
                <a:gd name="T1" fmla="*/ 0 h 337"/>
                <a:gd name="T2" fmla="*/ 0 w 20"/>
                <a:gd name="T3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337">
                  <a:moveTo>
                    <a:pt x="0" y="0"/>
                  </a:moveTo>
                  <a:lnTo>
                    <a:pt x="0" y="336"/>
                  </a:lnTo>
                </a:path>
              </a:pathLst>
            </a:custGeom>
            <a:noFill/>
            <a:ln w="10883">
              <a:solidFill>
                <a:srgbClr val="536DAF"/>
              </a:solidFill>
              <a:prstDash val="dash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en-GB" sz="1400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89B8485-8F5D-4ED7-9021-B3CC95D581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03" y="3025"/>
              <a:ext cx="1484" cy="1946"/>
              <a:chOff x="4303" y="3025"/>
              <a:chExt cx="1484" cy="1946"/>
            </a:xfrm>
          </p:grpSpPr>
          <p:sp>
            <p:nvSpPr>
              <p:cNvPr id="47" name="Freeform 1938">
                <a:extLst>
                  <a:ext uri="{FF2B5EF4-FFF2-40B4-BE49-F238E27FC236}">
                    <a16:creationId xmlns:a16="http://schemas.microsoft.com/office/drawing/2014/main" id="{BA5FBC1A-2C33-4137-8C75-B87C9A623A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3" y="3025"/>
                <a:ext cx="1484" cy="1946"/>
              </a:xfrm>
              <a:custGeom>
                <a:avLst/>
                <a:gdLst>
                  <a:gd name="T0" fmla="*/ 779 w 1484"/>
                  <a:gd name="T1" fmla="*/ 0 h 1946"/>
                  <a:gd name="T2" fmla="*/ 680 w 1484"/>
                  <a:gd name="T3" fmla="*/ 0 h 1946"/>
                  <a:gd name="T4" fmla="*/ 730 w 1484"/>
                  <a:gd name="T5" fmla="*/ 185 h 1946"/>
                  <a:gd name="T6" fmla="*/ 779 w 1484"/>
                  <a:gd name="T7" fmla="*/ 0 h 1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84" h="1946">
                    <a:moveTo>
                      <a:pt x="779" y="0"/>
                    </a:moveTo>
                    <a:lnTo>
                      <a:pt x="680" y="0"/>
                    </a:lnTo>
                    <a:lnTo>
                      <a:pt x="730" y="185"/>
                    </a:lnTo>
                    <a:lnTo>
                      <a:pt x="779" y="0"/>
                    </a:lnTo>
                    <a:close/>
                  </a:path>
                </a:pathLst>
              </a:custGeom>
              <a:solidFill>
                <a:srgbClr val="536DAF"/>
              </a:solidFill>
              <a:ln>
                <a:noFill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en-GB" sz="1400"/>
              </a:p>
            </p:txBody>
          </p:sp>
          <p:sp>
            <p:nvSpPr>
              <p:cNvPr id="48" name="Freeform 1939">
                <a:extLst>
                  <a:ext uri="{FF2B5EF4-FFF2-40B4-BE49-F238E27FC236}">
                    <a16:creationId xmlns:a16="http://schemas.microsoft.com/office/drawing/2014/main" id="{0176C3B4-2534-4D72-A816-993A31EB0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3" y="3025"/>
                <a:ext cx="1484" cy="1946"/>
              </a:xfrm>
              <a:custGeom>
                <a:avLst/>
                <a:gdLst>
                  <a:gd name="T0" fmla="*/ 1483 w 1484"/>
                  <a:gd name="T1" fmla="*/ 660 h 1946"/>
                  <a:gd name="T2" fmla="*/ 1364 w 1484"/>
                  <a:gd name="T3" fmla="*/ 591 h 1946"/>
                  <a:gd name="T4" fmla="*/ 1364 w 1484"/>
                  <a:gd name="T5" fmla="*/ 729 h 1946"/>
                  <a:gd name="T6" fmla="*/ 1364 w 1484"/>
                  <a:gd name="T7" fmla="*/ 1448 h 1946"/>
                  <a:gd name="T8" fmla="*/ 742 w 1484"/>
                  <a:gd name="T9" fmla="*/ 1807 h 1946"/>
                  <a:gd name="T10" fmla="*/ 119 w 1484"/>
                  <a:gd name="T11" fmla="*/ 1448 h 1946"/>
                  <a:gd name="T12" fmla="*/ 119 w 1484"/>
                  <a:gd name="T13" fmla="*/ 729 h 1946"/>
                  <a:gd name="T14" fmla="*/ 742 w 1484"/>
                  <a:gd name="T15" fmla="*/ 370 h 1946"/>
                  <a:gd name="T16" fmla="*/ 1364 w 1484"/>
                  <a:gd name="T17" fmla="*/ 729 h 1946"/>
                  <a:gd name="T18" fmla="*/ 1364 w 1484"/>
                  <a:gd name="T19" fmla="*/ 591 h 1946"/>
                  <a:gd name="T20" fmla="*/ 981 w 1484"/>
                  <a:gd name="T21" fmla="*/ 370 h 1946"/>
                  <a:gd name="T22" fmla="*/ 742 w 1484"/>
                  <a:gd name="T23" fmla="*/ 232 h 1946"/>
                  <a:gd name="T24" fmla="*/ 0 w 1484"/>
                  <a:gd name="T25" fmla="*/ 660 h 1946"/>
                  <a:gd name="T26" fmla="*/ 0 w 1484"/>
                  <a:gd name="T27" fmla="*/ 1517 h 1946"/>
                  <a:gd name="T28" fmla="*/ 742 w 1484"/>
                  <a:gd name="T29" fmla="*/ 1945 h 1946"/>
                  <a:gd name="T30" fmla="*/ 980 w 1484"/>
                  <a:gd name="T31" fmla="*/ 1807 h 1946"/>
                  <a:gd name="T32" fmla="*/ 1483 w 1484"/>
                  <a:gd name="T33" fmla="*/ 1517 h 1946"/>
                  <a:gd name="T34" fmla="*/ 1483 w 1484"/>
                  <a:gd name="T35" fmla="*/ 660 h 1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84" h="1946">
                    <a:moveTo>
                      <a:pt x="1483" y="660"/>
                    </a:moveTo>
                    <a:lnTo>
                      <a:pt x="1364" y="591"/>
                    </a:lnTo>
                    <a:lnTo>
                      <a:pt x="1364" y="729"/>
                    </a:lnTo>
                    <a:lnTo>
                      <a:pt x="1364" y="1448"/>
                    </a:lnTo>
                    <a:lnTo>
                      <a:pt x="742" y="1807"/>
                    </a:lnTo>
                    <a:lnTo>
                      <a:pt x="119" y="1448"/>
                    </a:lnTo>
                    <a:lnTo>
                      <a:pt x="119" y="729"/>
                    </a:lnTo>
                    <a:lnTo>
                      <a:pt x="742" y="370"/>
                    </a:lnTo>
                    <a:lnTo>
                      <a:pt x="1364" y="729"/>
                    </a:lnTo>
                    <a:lnTo>
                      <a:pt x="1364" y="591"/>
                    </a:lnTo>
                    <a:lnTo>
                      <a:pt x="981" y="370"/>
                    </a:lnTo>
                    <a:lnTo>
                      <a:pt x="742" y="232"/>
                    </a:lnTo>
                    <a:lnTo>
                      <a:pt x="0" y="660"/>
                    </a:lnTo>
                    <a:lnTo>
                      <a:pt x="0" y="1517"/>
                    </a:lnTo>
                    <a:lnTo>
                      <a:pt x="742" y="1945"/>
                    </a:lnTo>
                    <a:lnTo>
                      <a:pt x="980" y="1807"/>
                    </a:lnTo>
                    <a:lnTo>
                      <a:pt x="1483" y="1517"/>
                    </a:lnTo>
                    <a:lnTo>
                      <a:pt x="1483" y="660"/>
                    </a:lnTo>
                    <a:close/>
                  </a:path>
                </a:pathLst>
              </a:custGeom>
              <a:solidFill>
                <a:srgbClr val="536DAF"/>
              </a:solidFill>
              <a:ln>
                <a:noFill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en-GB" sz="1400"/>
              </a:p>
            </p:txBody>
          </p:sp>
        </p:grpSp>
        <p:sp>
          <p:nvSpPr>
            <p:cNvPr id="25" name="Freeform 1940">
              <a:extLst>
                <a:ext uri="{FF2B5EF4-FFF2-40B4-BE49-F238E27FC236}">
                  <a16:creationId xmlns:a16="http://schemas.microsoft.com/office/drawing/2014/main" id="{CEDD40A5-87F0-4097-9DF6-D3DCD5355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2" y="357"/>
              <a:ext cx="1927" cy="929"/>
            </a:xfrm>
            <a:custGeom>
              <a:avLst/>
              <a:gdLst>
                <a:gd name="T0" fmla="*/ 1926 w 1927"/>
                <a:gd name="T1" fmla="*/ 0 h 929"/>
                <a:gd name="T2" fmla="*/ 0 w 1927"/>
                <a:gd name="T3" fmla="*/ 0 h 929"/>
                <a:gd name="T4" fmla="*/ 0 w 1927"/>
                <a:gd name="T5" fmla="*/ 928 h 929"/>
                <a:gd name="T6" fmla="*/ 585 w 1927"/>
                <a:gd name="T7" fmla="*/ 928 h 929"/>
                <a:gd name="T8" fmla="*/ 963 w 1927"/>
                <a:gd name="T9" fmla="*/ 789 h 929"/>
                <a:gd name="T10" fmla="*/ 1373 w 1927"/>
                <a:gd name="T11" fmla="*/ 928 h 929"/>
                <a:gd name="T12" fmla="*/ 1926 w 1927"/>
                <a:gd name="T13" fmla="*/ 928 h 929"/>
                <a:gd name="T14" fmla="*/ 1926 w 1927"/>
                <a:gd name="T15" fmla="*/ 0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7" h="929">
                  <a:moveTo>
                    <a:pt x="1926" y="0"/>
                  </a:moveTo>
                  <a:lnTo>
                    <a:pt x="0" y="0"/>
                  </a:lnTo>
                  <a:lnTo>
                    <a:pt x="0" y="928"/>
                  </a:lnTo>
                  <a:lnTo>
                    <a:pt x="585" y="928"/>
                  </a:lnTo>
                  <a:lnTo>
                    <a:pt x="963" y="789"/>
                  </a:lnTo>
                  <a:lnTo>
                    <a:pt x="1373" y="928"/>
                  </a:lnTo>
                  <a:lnTo>
                    <a:pt x="1926" y="928"/>
                  </a:lnTo>
                  <a:lnTo>
                    <a:pt x="1926" y="0"/>
                  </a:lnTo>
                  <a:close/>
                </a:path>
              </a:pathLst>
            </a:custGeom>
            <a:solidFill>
              <a:srgbClr val="74A7DB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en-GB" sz="1400"/>
            </a:p>
          </p:txBody>
        </p:sp>
        <p:sp>
          <p:nvSpPr>
            <p:cNvPr id="26" name="Freeform 1941">
              <a:extLst>
                <a:ext uri="{FF2B5EF4-FFF2-40B4-BE49-F238E27FC236}">
                  <a16:creationId xmlns:a16="http://schemas.microsoft.com/office/drawing/2014/main" id="{ECA8801A-7213-4DEE-AA19-CFE8B776E2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7" y="1865"/>
              <a:ext cx="562" cy="20"/>
            </a:xfrm>
            <a:custGeom>
              <a:avLst/>
              <a:gdLst>
                <a:gd name="T0" fmla="*/ 0 w 562"/>
                <a:gd name="T1" fmla="*/ 0 h 20"/>
                <a:gd name="T2" fmla="*/ 561 w 562"/>
                <a:gd name="T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62" h="20">
                  <a:moveTo>
                    <a:pt x="0" y="0"/>
                  </a:moveTo>
                  <a:lnTo>
                    <a:pt x="561" y="0"/>
                  </a:lnTo>
                </a:path>
              </a:pathLst>
            </a:custGeom>
            <a:noFill/>
            <a:ln w="10883">
              <a:solidFill>
                <a:srgbClr val="536DAF"/>
              </a:solidFill>
              <a:prstDash val="dash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en-GB" sz="1400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CCB51F3-BF22-43C6-BB0C-CAEB5A4AB3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43" y="1008"/>
              <a:ext cx="2198" cy="1714"/>
              <a:chOff x="2043" y="1008"/>
              <a:chExt cx="2198" cy="1714"/>
            </a:xfrm>
          </p:grpSpPr>
          <p:sp>
            <p:nvSpPr>
              <p:cNvPr id="45" name="Freeform 1943">
                <a:extLst>
                  <a:ext uri="{FF2B5EF4-FFF2-40B4-BE49-F238E27FC236}">
                    <a16:creationId xmlns:a16="http://schemas.microsoft.com/office/drawing/2014/main" id="{BF4BC63F-E2C0-4EE1-ABE3-ACD6B4BDA9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3" y="1008"/>
                <a:ext cx="2198" cy="1714"/>
              </a:xfrm>
              <a:custGeom>
                <a:avLst/>
                <a:gdLst>
                  <a:gd name="T0" fmla="*/ 1483 w 2198"/>
                  <a:gd name="T1" fmla="*/ 428 h 1714"/>
                  <a:gd name="T2" fmla="*/ 1364 w 2198"/>
                  <a:gd name="T3" fmla="*/ 359 h 1714"/>
                  <a:gd name="T4" fmla="*/ 1364 w 2198"/>
                  <a:gd name="T5" fmla="*/ 497 h 1714"/>
                  <a:gd name="T6" fmla="*/ 1364 w 2198"/>
                  <a:gd name="T7" fmla="*/ 1216 h 1714"/>
                  <a:gd name="T8" fmla="*/ 742 w 2198"/>
                  <a:gd name="T9" fmla="*/ 1575 h 1714"/>
                  <a:gd name="T10" fmla="*/ 119 w 2198"/>
                  <a:gd name="T11" fmla="*/ 1216 h 1714"/>
                  <a:gd name="T12" fmla="*/ 119 w 2198"/>
                  <a:gd name="T13" fmla="*/ 497 h 1714"/>
                  <a:gd name="T14" fmla="*/ 742 w 2198"/>
                  <a:gd name="T15" fmla="*/ 137 h 1714"/>
                  <a:gd name="T16" fmla="*/ 1364 w 2198"/>
                  <a:gd name="T17" fmla="*/ 497 h 1714"/>
                  <a:gd name="T18" fmla="*/ 1364 w 2198"/>
                  <a:gd name="T19" fmla="*/ 359 h 1714"/>
                  <a:gd name="T20" fmla="*/ 981 w 2198"/>
                  <a:gd name="T21" fmla="*/ 137 h 1714"/>
                  <a:gd name="T22" fmla="*/ 742 w 2198"/>
                  <a:gd name="T23" fmla="*/ 0 h 1714"/>
                  <a:gd name="T24" fmla="*/ 0 w 2198"/>
                  <a:gd name="T25" fmla="*/ 428 h 1714"/>
                  <a:gd name="T26" fmla="*/ 0 w 2198"/>
                  <a:gd name="T27" fmla="*/ 1285 h 1714"/>
                  <a:gd name="T28" fmla="*/ 742 w 2198"/>
                  <a:gd name="T29" fmla="*/ 1713 h 1714"/>
                  <a:gd name="T30" fmla="*/ 981 w 2198"/>
                  <a:gd name="T31" fmla="*/ 1575 h 1714"/>
                  <a:gd name="T32" fmla="*/ 1483 w 2198"/>
                  <a:gd name="T33" fmla="*/ 1285 h 1714"/>
                  <a:gd name="T34" fmla="*/ 1483 w 2198"/>
                  <a:gd name="T35" fmla="*/ 428 h 1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98" h="1714">
                    <a:moveTo>
                      <a:pt x="1483" y="428"/>
                    </a:moveTo>
                    <a:lnTo>
                      <a:pt x="1364" y="359"/>
                    </a:lnTo>
                    <a:lnTo>
                      <a:pt x="1364" y="497"/>
                    </a:lnTo>
                    <a:lnTo>
                      <a:pt x="1364" y="1216"/>
                    </a:lnTo>
                    <a:lnTo>
                      <a:pt x="742" y="1575"/>
                    </a:lnTo>
                    <a:lnTo>
                      <a:pt x="119" y="1216"/>
                    </a:lnTo>
                    <a:lnTo>
                      <a:pt x="119" y="497"/>
                    </a:lnTo>
                    <a:lnTo>
                      <a:pt x="742" y="137"/>
                    </a:lnTo>
                    <a:lnTo>
                      <a:pt x="1364" y="497"/>
                    </a:lnTo>
                    <a:lnTo>
                      <a:pt x="1364" y="359"/>
                    </a:lnTo>
                    <a:lnTo>
                      <a:pt x="981" y="137"/>
                    </a:lnTo>
                    <a:lnTo>
                      <a:pt x="742" y="0"/>
                    </a:lnTo>
                    <a:lnTo>
                      <a:pt x="0" y="428"/>
                    </a:lnTo>
                    <a:lnTo>
                      <a:pt x="0" y="1285"/>
                    </a:lnTo>
                    <a:lnTo>
                      <a:pt x="742" y="1713"/>
                    </a:lnTo>
                    <a:lnTo>
                      <a:pt x="981" y="1575"/>
                    </a:lnTo>
                    <a:lnTo>
                      <a:pt x="1483" y="1285"/>
                    </a:lnTo>
                    <a:lnTo>
                      <a:pt x="1483" y="428"/>
                    </a:lnTo>
                    <a:close/>
                  </a:path>
                </a:pathLst>
              </a:custGeom>
              <a:solidFill>
                <a:srgbClr val="536DAF"/>
              </a:solidFill>
              <a:ln>
                <a:noFill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en-GB" sz="1400"/>
              </a:p>
            </p:txBody>
          </p:sp>
          <p:sp>
            <p:nvSpPr>
              <p:cNvPr id="46" name="Freeform 1944">
                <a:extLst>
                  <a:ext uri="{FF2B5EF4-FFF2-40B4-BE49-F238E27FC236}">
                    <a16:creationId xmlns:a16="http://schemas.microsoft.com/office/drawing/2014/main" id="{879ED448-DBA8-4546-9A4E-D6F7E10A13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3" y="1008"/>
                <a:ext cx="2198" cy="1714"/>
              </a:xfrm>
              <a:custGeom>
                <a:avLst/>
                <a:gdLst>
                  <a:gd name="T0" fmla="*/ 2197 w 2198"/>
                  <a:gd name="T1" fmla="*/ 856 h 1714"/>
                  <a:gd name="T2" fmla="*/ 2011 w 2198"/>
                  <a:gd name="T3" fmla="*/ 806 h 1714"/>
                  <a:gd name="T4" fmla="*/ 2011 w 2198"/>
                  <a:gd name="T5" fmla="*/ 906 h 1714"/>
                  <a:gd name="T6" fmla="*/ 2197 w 2198"/>
                  <a:gd name="T7" fmla="*/ 856 h 1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98" h="1714">
                    <a:moveTo>
                      <a:pt x="2197" y="856"/>
                    </a:moveTo>
                    <a:lnTo>
                      <a:pt x="2011" y="806"/>
                    </a:lnTo>
                    <a:lnTo>
                      <a:pt x="2011" y="906"/>
                    </a:lnTo>
                    <a:lnTo>
                      <a:pt x="2197" y="856"/>
                    </a:lnTo>
                    <a:close/>
                  </a:path>
                </a:pathLst>
              </a:custGeom>
              <a:solidFill>
                <a:srgbClr val="536DAF"/>
              </a:solidFill>
              <a:ln>
                <a:noFill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en-GB" sz="1400"/>
              </a:p>
            </p:txBody>
          </p:sp>
        </p:grpSp>
        <p:sp>
          <p:nvSpPr>
            <p:cNvPr id="28" name="Freeform 1945">
              <a:extLst>
                <a:ext uri="{FF2B5EF4-FFF2-40B4-BE49-F238E27FC236}">
                  <a16:creationId xmlns:a16="http://schemas.microsoft.com/office/drawing/2014/main" id="{44772013-E1F2-4A4E-9029-C6B180BD3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0" y="357"/>
              <a:ext cx="1927" cy="929"/>
            </a:xfrm>
            <a:custGeom>
              <a:avLst/>
              <a:gdLst>
                <a:gd name="T0" fmla="*/ 1926 w 1927"/>
                <a:gd name="T1" fmla="*/ 0 h 929"/>
                <a:gd name="T2" fmla="*/ 0 w 1927"/>
                <a:gd name="T3" fmla="*/ 0 h 929"/>
                <a:gd name="T4" fmla="*/ 0 w 1927"/>
                <a:gd name="T5" fmla="*/ 928 h 929"/>
                <a:gd name="T6" fmla="*/ 585 w 1927"/>
                <a:gd name="T7" fmla="*/ 928 h 929"/>
                <a:gd name="T8" fmla="*/ 963 w 1927"/>
                <a:gd name="T9" fmla="*/ 789 h 929"/>
                <a:gd name="T10" fmla="*/ 1373 w 1927"/>
                <a:gd name="T11" fmla="*/ 928 h 929"/>
                <a:gd name="T12" fmla="*/ 1926 w 1927"/>
                <a:gd name="T13" fmla="*/ 928 h 929"/>
                <a:gd name="T14" fmla="*/ 1926 w 1927"/>
                <a:gd name="T15" fmla="*/ 0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7" h="929">
                  <a:moveTo>
                    <a:pt x="1926" y="0"/>
                  </a:moveTo>
                  <a:lnTo>
                    <a:pt x="0" y="0"/>
                  </a:lnTo>
                  <a:lnTo>
                    <a:pt x="0" y="928"/>
                  </a:lnTo>
                  <a:lnTo>
                    <a:pt x="585" y="928"/>
                  </a:lnTo>
                  <a:lnTo>
                    <a:pt x="963" y="789"/>
                  </a:lnTo>
                  <a:lnTo>
                    <a:pt x="1373" y="928"/>
                  </a:lnTo>
                  <a:lnTo>
                    <a:pt x="1926" y="928"/>
                  </a:lnTo>
                  <a:lnTo>
                    <a:pt x="1926" y="0"/>
                  </a:lnTo>
                  <a:close/>
                </a:path>
              </a:pathLst>
            </a:custGeom>
            <a:solidFill>
              <a:srgbClr val="74A7DB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en-GB" sz="1400"/>
            </a:p>
          </p:txBody>
        </p:sp>
        <p:sp>
          <p:nvSpPr>
            <p:cNvPr id="29" name="Freeform 1946">
              <a:extLst>
                <a:ext uri="{FF2B5EF4-FFF2-40B4-BE49-F238E27FC236}">
                  <a16:creationId xmlns:a16="http://schemas.microsoft.com/office/drawing/2014/main" id="{89FD9A29-2F90-437F-9A22-83B58540F8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6" y="1865"/>
              <a:ext cx="748" cy="20"/>
            </a:xfrm>
            <a:custGeom>
              <a:avLst/>
              <a:gdLst>
                <a:gd name="T0" fmla="*/ 0 w 748"/>
                <a:gd name="T1" fmla="*/ 0 h 20"/>
                <a:gd name="T2" fmla="*/ 747 w 748"/>
                <a:gd name="T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48" h="20">
                  <a:moveTo>
                    <a:pt x="0" y="0"/>
                  </a:moveTo>
                  <a:lnTo>
                    <a:pt x="747" y="0"/>
                  </a:lnTo>
                </a:path>
              </a:pathLst>
            </a:custGeom>
            <a:noFill/>
            <a:ln w="10883">
              <a:solidFill>
                <a:srgbClr val="536DAF"/>
              </a:solidFill>
              <a:prstDash val="dash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en-GB" sz="1400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5C8083FA-8A62-49E0-BFF6-8B9570D3A1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91" y="1008"/>
              <a:ext cx="2315" cy="1714"/>
              <a:chOff x="4291" y="1008"/>
              <a:chExt cx="2315" cy="1714"/>
            </a:xfrm>
          </p:grpSpPr>
          <p:sp>
            <p:nvSpPr>
              <p:cNvPr id="43" name="Freeform 1948">
                <a:extLst>
                  <a:ext uri="{FF2B5EF4-FFF2-40B4-BE49-F238E27FC236}">
                    <a16:creationId xmlns:a16="http://schemas.microsoft.com/office/drawing/2014/main" id="{4490FD52-504B-4E6C-A7B9-3CA4549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1" y="1008"/>
                <a:ext cx="2315" cy="1714"/>
              </a:xfrm>
              <a:custGeom>
                <a:avLst/>
                <a:gdLst>
                  <a:gd name="T0" fmla="*/ 1483 w 2315"/>
                  <a:gd name="T1" fmla="*/ 428 h 1714"/>
                  <a:gd name="T2" fmla="*/ 1364 w 2315"/>
                  <a:gd name="T3" fmla="*/ 359 h 1714"/>
                  <a:gd name="T4" fmla="*/ 1364 w 2315"/>
                  <a:gd name="T5" fmla="*/ 497 h 1714"/>
                  <a:gd name="T6" fmla="*/ 1364 w 2315"/>
                  <a:gd name="T7" fmla="*/ 1216 h 1714"/>
                  <a:gd name="T8" fmla="*/ 742 w 2315"/>
                  <a:gd name="T9" fmla="*/ 1575 h 1714"/>
                  <a:gd name="T10" fmla="*/ 119 w 2315"/>
                  <a:gd name="T11" fmla="*/ 1216 h 1714"/>
                  <a:gd name="T12" fmla="*/ 119 w 2315"/>
                  <a:gd name="T13" fmla="*/ 497 h 1714"/>
                  <a:gd name="T14" fmla="*/ 742 w 2315"/>
                  <a:gd name="T15" fmla="*/ 137 h 1714"/>
                  <a:gd name="T16" fmla="*/ 1364 w 2315"/>
                  <a:gd name="T17" fmla="*/ 497 h 1714"/>
                  <a:gd name="T18" fmla="*/ 1364 w 2315"/>
                  <a:gd name="T19" fmla="*/ 359 h 1714"/>
                  <a:gd name="T20" fmla="*/ 980 w 2315"/>
                  <a:gd name="T21" fmla="*/ 137 h 1714"/>
                  <a:gd name="T22" fmla="*/ 742 w 2315"/>
                  <a:gd name="T23" fmla="*/ 0 h 1714"/>
                  <a:gd name="T24" fmla="*/ 0 w 2315"/>
                  <a:gd name="T25" fmla="*/ 428 h 1714"/>
                  <a:gd name="T26" fmla="*/ 0 w 2315"/>
                  <a:gd name="T27" fmla="*/ 1285 h 1714"/>
                  <a:gd name="T28" fmla="*/ 742 w 2315"/>
                  <a:gd name="T29" fmla="*/ 1713 h 1714"/>
                  <a:gd name="T30" fmla="*/ 981 w 2315"/>
                  <a:gd name="T31" fmla="*/ 1575 h 1714"/>
                  <a:gd name="T32" fmla="*/ 1483 w 2315"/>
                  <a:gd name="T33" fmla="*/ 1285 h 1714"/>
                  <a:gd name="T34" fmla="*/ 1483 w 2315"/>
                  <a:gd name="T35" fmla="*/ 428 h 1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15" h="1714">
                    <a:moveTo>
                      <a:pt x="1483" y="428"/>
                    </a:moveTo>
                    <a:lnTo>
                      <a:pt x="1364" y="359"/>
                    </a:lnTo>
                    <a:lnTo>
                      <a:pt x="1364" y="497"/>
                    </a:lnTo>
                    <a:lnTo>
                      <a:pt x="1364" y="1216"/>
                    </a:lnTo>
                    <a:lnTo>
                      <a:pt x="742" y="1575"/>
                    </a:lnTo>
                    <a:lnTo>
                      <a:pt x="119" y="1216"/>
                    </a:lnTo>
                    <a:lnTo>
                      <a:pt x="119" y="497"/>
                    </a:lnTo>
                    <a:lnTo>
                      <a:pt x="742" y="137"/>
                    </a:lnTo>
                    <a:lnTo>
                      <a:pt x="1364" y="497"/>
                    </a:lnTo>
                    <a:lnTo>
                      <a:pt x="1364" y="359"/>
                    </a:lnTo>
                    <a:lnTo>
                      <a:pt x="980" y="137"/>
                    </a:lnTo>
                    <a:lnTo>
                      <a:pt x="742" y="0"/>
                    </a:lnTo>
                    <a:lnTo>
                      <a:pt x="0" y="428"/>
                    </a:lnTo>
                    <a:lnTo>
                      <a:pt x="0" y="1285"/>
                    </a:lnTo>
                    <a:lnTo>
                      <a:pt x="742" y="1713"/>
                    </a:lnTo>
                    <a:lnTo>
                      <a:pt x="981" y="1575"/>
                    </a:lnTo>
                    <a:lnTo>
                      <a:pt x="1483" y="1285"/>
                    </a:lnTo>
                    <a:lnTo>
                      <a:pt x="1483" y="428"/>
                    </a:lnTo>
                    <a:close/>
                  </a:path>
                </a:pathLst>
              </a:custGeom>
              <a:solidFill>
                <a:srgbClr val="536DAF"/>
              </a:solidFill>
              <a:ln>
                <a:noFill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en-GB" sz="1400"/>
              </a:p>
            </p:txBody>
          </p:sp>
          <p:sp>
            <p:nvSpPr>
              <p:cNvPr id="44" name="Freeform 1949">
                <a:extLst>
                  <a:ext uri="{FF2B5EF4-FFF2-40B4-BE49-F238E27FC236}">
                    <a16:creationId xmlns:a16="http://schemas.microsoft.com/office/drawing/2014/main" id="{BE180F0B-CC17-4FD8-8ABD-A0A841D37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1" y="1008"/>
                <a:ext cx="2315" cy="1714"/>
              </a:xfrm>
              <a:custGeom>
                <a:avLst/>
                <a:gdLst>
                  <a:gd name="T0" fmla="*/ 2314 w 2315"/>
                  <a:gd name="T1" fmla="*/ 856 h 1714"/>
                  <a:gd name="T2" fmla="*/ 2128 w 2315"/>
                  <a:gd name="T3" fmla="*/ 806 h 1714"/>
                  <a:gd name="T4" fmla="*/ 2128 w 2315"/>
                  <a:gd name="T5" fmla="*/ 906 h 1714"/>
                  <a:gd name="T6" fmla="*/ 2314 w 2315"/>
                  <a:gd name="T7" fmla="*/ 856 h 1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15" h="1714">
                    <a:moveTo>
                      <a:pt x="2314" y="856"/>
                    </a:moveTo>
                    <a:lnTo>
                      <a:pt x="2128" y="806"/>
                    </a:lnTo>
                    <a:lnTo>
                      <a:pt x="2128" y="906"/>
                    </a:lnTo>
                    <a:lnTo>
                      <a:pt x="2314" y="856"/>
                    </a:lnTo>
                    <a:close/>
                  </a:path>
                </a:pathLst>
              </a:custGeom>
              <a:solidFill>
                <a:srgbClr val="536DAF"/>
              </a:solidFill>
              <a:ln>
                <a:noFill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en-GB" sz="1400"/>
              </a:p>
            </p:txBody>
          </p:sp>
        </p:grpSp>
        <p:sp>
          <p:nvSpPr>
            <p:cNvPr id="31" name="Freeform 1950">
              <a:extLst>
                <a:ext uri="{FF2B5EF4-FFF2-40B4-BE49-F238E27FC236}">
                  <a16:creationId xmlns:a16="http://schemas.microsoft.com/office/drawing/2014/main" id="{64351477-4574-4390-87E0-90FC492B4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5" y="1865"/>
              <a:ext cx="409" cy="20"/>
            </a:xfrm>
            <a:custGeom>
              <a:avLst/>
              <a:gdLst>
                <a:gd name="T0" fmla="*/ 0 w 409"/>
                <a:gd name="T1" fmla="*/ 0 h 20"/>
                <a:gd name="T2" fmla="*/ 408 w 409"/>
                <a:gd name="T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9" h="20">
                  <a:moveTo>
                    <a:pt x="0" y="0"/>
                  </a:moveTo>
                  <a:lnTo>
                    <a:pt x="408" y="0"/>
                  </a:lnTo>
                </a:path>
              </a:pathLst>
            </a:custGeom>
            <a:noFill/>
            <a:ln w="10883">
              <a:solidFill>
                <a:srgbClr val="536DAF"/>
              </a:solidFill>
              <a:prstDash val="dash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en-GB" sz="1400"/>
            </a:p>
          </p:txBody>
        </p:sp>
        <p:sp>
          <p:nvSpPr>
            <p:cNvPr id="32" name="Freeform 1951">
              <a:extLst>
                <a:ext uri="{FF2B5EF4-FFF2-40B4-BE49-F238E27FC236}">
                  <a16:creationId xmlns:a16="http://schemas.microsoft.com/office/drawing/2014/main" id="{E5A36841-29D1-4885-A868-5ADCB4921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9" y="1815"/>
              <a:ext cx="186" cy="100"/>
            </a:xfrm>
            <a:custGeom>
              <a:avLst/>
              <a:gdLst>
                <a:gd name="T0" fmla="*/ 0 w 186"/>
                <a:gd name="T1" fmla="*/ 0 h 100"/>
                <a:gd name="T2" fmla="*/ 0 w 186"/>
                <a:gd name="T3" fmla="*/ 99 h 100"/>
                <a:gd name="T4" fmla="*/ 185 w 186"/>
                <a:gd name="T5" fmla="*/ 49 h 100"/>
                <a:gd name="T6" fmla="*/ 0 w 186"/>
                <a:gd name="T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6" h="100">
                  <a:moveTo>
                    <a:pt x="0" y="0"/>
                  </a:moveTo>
                  <a:lnTo>
                    <a:pt x="0" y="99"/>
                  </a:lnTo>
                  <a:lnTo>
                    <a:pt x="185" y="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36DAF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en-GB" sz="1400"/>
            </a:p>
          </p:txBody>
        </p:sp>
        <p:sp>
          <p:nvSpPr>
            <p:cNvPr id="34" name="Text Box 1953">
              <a:extLst>
                <a:ext uri="{FF2B5EF4-FFF2-40B4-BE49-F238E27FC236}">
                  <a16:creationId xmlns:a16="http://schemas.microsoft.com/office/drawing/2014/main" id="{1B2AA2FE-E1AB-45F4-984D-E83537A6401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258" y="655"/>
              <a:ext cx="1077" cy="210"/>
            </a:xfrm>
            <a:prstGeom prst="rect">
              <a:avLst/>
            </a:prstGeom>
            <a:noFill/>
            <a:ln>
              <a:noFill/>
            </a:ln>
          </p:spPr>
          <p:txBody>
            <a:bodyPr rot="0" vert="horz" wrap="square" lIns="0" tIns="0" rIns="0" bIns="0" anchor="t" anchorCtr="0" upright="1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eaLnBrk="0" hangingPunct="0">
                <a:spcBef>
                  <a:spcPts val="5"/>
                </a:spcBef>
              </a:pPr>
              <a:r>
                <a:rPr lang="en-GB" sz="851" b="1">
                  <a:solidFill>
                    <a:srgbClr val="FFFFFF"/>
                  </a:solidFill>
                  <a:latin typeface="Myriad Pro Light"/>
                  <a:ea typeface="Times New Roman" panose="02020603050405020304" pitchFamily="18" charset="0"/>
                  <a:cs typeface="Myriad Pro Light"/>
                </a:rPr>
                <a:t>Identify needs</a:t>
              </a:r>
              <a:endParaRPr lang="en-GB" sz="1100"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35" name="Text Box 1954">
              <a:extLst>
                <a:ext uri="{FF2B5EF4-FFF2-40B4-BE49-F238E27FC236}">
                  <a16:creationId xmlns:a16="http://schemas.microsoft.com/office/drawing/2014/main" id="{493F05F1-C249-485D-AEC9-0206A894689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506" y="540"/>
              <a:ext cx="1076" cy="416"/>
            </a:xfrm>
            <a:prstGeom prst="rect">
              <a:avLst/>
            </a:prstGeom>
            <a:noFill/>
            <a:ln>
              <a:noFill/>
            </a:ln>
          </p:spPr>
          <p:txBody>
            <a:bodyPr rot="0" vert="horz" wrap="square" lIns="0" tIns="0" rIns="0" bIns="0" anchor="t" anchorCtr="0" upright="1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R="3811" indent="31750" eaLnBrk="0" hangingPunct="0">
                <a:lnSpc>
                  <a:spcPct val="98000"/>
                </a:lnSpc>
                <a:spcBef>
                  <a:spcPts val="15"/>
                </a:spcBef>
              </a:pPr>
              <a:r>
                <a:rPr lang="en-GB" sz="851" b="1">
                  <a:solidFill>
                    <a:srgbClr val="FFFFFF"/>
                  </a:solidFill>
                  <a:latin typeface="Myriad Pro Light"/>
                  <a:ea typeface="Times New Roman" panose="02020603050405020304" pitchFamily="18" charset="0"/>
                  <a:cs typeface="Myriad Pro Light"/>
                </a:rPr>
                <a:t>Define scope and work plan</a:t>
              </a:r>
              <a:endParaRPr lang="en-GB" sz="1100"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36" name="Text Box 1955">
              <a:extLst>
                <a:ext uri="{FF2B5EF4-FFF2-40B4-BE49-F238E27FC236}">
                  <a16:creationId xmlns:a16="http://schemas.microsoft.com/office/drawing/2014/main" id="{94F08A19-096B-42C0-B44D-9C0DCB73525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687" y="540"/>
              <a:ext cx="1521" cy="416"/>
            </a:xfrm>
            <a:prstGeom prst="rect">
              <a:avLst/>
            </a:prstGeom>
            <a:noFill/>
            <a:ln>
              <a:noFill/>
            </a:ln>
          </p:spPr>
          <p:txBody>
            <a:bodyPr rot="0" vert="horz" wrap="square" lIns="0" tIns="0" rIns="0" bIns="0" anchor="t" anchorCtr="0" upright="1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R="11430" algn="ctr" eaLnBrk="0" hangingPunct="0">
                <a:lnSpc>
                  <a:spcPts val="1035"/>
                </a:lnSpc>
                <a:spcBef>
                  <a:spcPts val="5"/>
                </a:spcBef>
              </a:pPr>
              <a:r>
                <a:rPr lang="en-GB" sz="851" b="1" dirty="0">
                  <a:solidFill>
                    <a:srgbClr val="FFFFFF"/>
                  </a:solidFill>
                  <a:latin typeface="Myriad Pro Light"/>
                  <a:ea typeface="Times New Roman" panose="02020603050405020304" pitchFamily="18" charset="0"/>
                  <a:cs typeface="Myriad Pro Light"/>
                </a:rPr>
                <a:t>Elaborate new</a:t>
              </a:r>
              <a:endParaRPr lang="en-GB" sz="1100" dirty="0">
                <a:latin typeface="Arial" panose="020B0604020202020204" pitchFamily="34" charset="0"/>
                <a:ea typeface="Times New Roman" panose="02020603050405020304" pitchFamily="18" charset="0"/>
              </a:endParaRPr>
            </a:p>
            <a:p>
              <a:pPr marR="11430" algn="ctr" eaLnBrk="0" hangingPunct="0">
                <a:lnSpc>
                  <a:spcPts val="1035"/>
                </a:lnSpc>
              </a:pPr>
              <a:r>
                <a:rPr lang="en-GB" sz="851" b="1" dirty="0">
                  <a:solidFill>
                    <a:srgbClr val="FFFFFF"/>
                  </a:solidFill>
                  <a:latin typeface="Myriad Pro Light"/>
                  <a:ea typeface="Times New Roman" panose="02020603050405020304" pitchFamily="18" charset="0"/>
                  <a:cs typeface="Myriad Pro Light"/>
                </a:rPr>
                <a:t>or revised standards</a:t>
              </a:r>
              <a:endParaRPr lang="en-GB" sz="1100" dirty="0"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37" name="Text Box 1956">
              <a:extLst>
                <a:ext uri="{FF2B5EF4-FFF2-40B4-BE49-F238E27FC236}">
                  <a16:creationId xmlns:a16="http://schemas.microsoft.com/office/drawing/2014/main" id="{B337B4B1-000E-4778-813C-B2221508668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473" y="4082"/>
              <a:ext cx="1164" cy="206"/>
            </a:xfrm>
            <a:prstGeom prst="rect">
              <a:avLst/>
            </a:prstGeom>
            <a:noFill/>
            <a:ln>
              <a:noFill/>
            </a:ln>
          </p:spPr>
          <p:txBody>
            <a:bodyPr rot="0" vert="horz" wrap="square" lIns="0" tIns="0" rIns="0" bIns="0" anchor="t" anchorCtr="0" upright="1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eaLnBrk="0" hangingPunct="0">
                <a:spcBef>
                  <a:spcPts val="5"/>
                </a:spcBef>
              </a:pPr>
              <a:r>
                <a:rPr lang="en-GB" sz="1200" dirty="0">
                  <a:solidFill>
                    <a:srgbClr val="005AAD"/>
                  </a:solidFill>
                  <a:latin typeface="Myriad Pro"/>
                  <a:ea typeface="Times New Roman" panose="02020603050405020304" pitchFamily="18" charset="0"/>
                  <a:cs typeface="Myriad Pro"/>
                </a:rPr>
                <a:t>OBSOL-ESCENCE</a:t>
              </a:r>
              <a:endParaRPr lang="en-GB" sz="1200" dirty="0">
                <a:solidFill>
                  <a:srgbClr val="005AAD"/>
                </a:solidFill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38" name="Text Box 1957">
              <a:extLst>
                <a:ext uri="{FF2B5EF4-FFF2-40B4-BE49-F238E27FC236}">
                  <a16:creationId xmlns:a16="http://schemas.microsoft.com/office/drawing/2014/main" id="{B2ECEE2C-8115-4148-B0F5-C3B957F97AA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290" y="4057"/>
              <a:ext cx="1822" cy="206"/>
            </a:xfrm>
            <a:prstGeom prst="rect">
              <a:avLst/>
            </a:prstGeom>
            <a:noFill/>
            <a:ln>
              <a:noFill/>
            </a:ln>
          </p:spPr>
          <p:txBody>
            <a:bodyPr rot="0" vert="horz" wrap="square" lIns="0" tIns="0" rIns="0" bIns="0" anchor="t" anchorCtr="0" upright="1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eaLnBrk="0" hangingPunct="0">
                <a:spcBef>
                  <a:spcPts val="5"/>
                </a:spcBef>
                <a:tabLst>
                  <a:tab pos="654669" algn="l"/>
                </a:tabLst>
              </a:pPr>
              <a:r>
                <a:rPr lang="en-GB" sz="1200" dirty="0">
                  <a:solidFill>
                    <a:srgbClr val="005AAD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	</a:t>
              </a:r>
              <a:r>
                <a:rPr lang="en-GB" sz="1200" dirty="0">
                  <a:solidFill>
                    <a:srgbClr val="005AAD"/>
                  </a:solidFill>
                  <a:latin typeface="Myriad Pro"/>
                  <a:ea typeface="Times New Roman" panose="02020603050405020304" pitchFamily="18" charset="0"/>
                  <a:cs typeface="Myriad Pro"/>
                </a:rPr>
                <a:t>APPROVAL</a:t>
              </a:r>
              <a:endParaRPr lang="en-GB" sz="1200" dirty="0">
                <a:solidFill>
                  <a:srgbClr val="005AAD"/>
                </a:solidFill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39" name="Text Box 1958">
              <a:extLst>
                <a:ext uri="{FF2B5EF4-FFF2-40B4-BE49-F238E27FC236}">
                  <a16:creationId xmlns:a16="http://schemas.microsoft.com/office/drawing/2014/main" id="{36A516F9-7220-4D73-BAD2-805B809F834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481" y="4484"/>
              <a:ext cx="1591" cy="416"/>
            </a:xfrm>
            <a:prstGeom prst="rect">
              <a:avLst/>
            </a:prstGeom>
            <a:noFill/>
            <a:ln>
              <a:noFill/>
            </a:ln>
          </p:spPr>
          <p:txBody>
            <a:bodyPr rot="0" vert="horz" wrap="square" lIns="0" tIns="0" rIns="0" bIns="0" anchor="t" anchorCtr="0" upright="1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265424" marR="7620" indent="-266059" eaLnBrk="0" hangingPunct="0">
                <a:lnSpc>
                  <a:spcPct val="98000"/>
                </a:lnSpc>
                <a:spcBef>
                  <a:spcPts val="15"/>
                </a:spcBef>
              </a:pPr>
              <a:r>
                <a:rPr lang="en-GB" sz="851" b="1">
                  <a:solidFill>
                    <a:srgbClr val="FFFFFF"/>
                  </a:solidFill>
                  <a:latin typeface="Myriad Pro Light"/>
                  <a:ea typeface="Times New Roman" panose="02020603050405020304" pitchFamily="18" charset="0"/>
                  <a:cs typeface="Myriad Pro Light"/>
                </a:rPr>
                <a:t>Obsolete superseded standards</a:t>
              </a:r>
              <a:endParaRPr lang="en-GB" sz="1100"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40" name="Text Box 1959">
              <a:extLst>
                <a:ext uri="{FF2B5EF4-FFF2-40B4-BE49-F238E27FC236}">
                  <a16:creationId xmlns:a16="http://schemas.microsoft.com/office/drawing/2014/main" id="{48E08E92-FBA4-44E3-8AF3-03335049FE9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95" y="4494"/>
              <a:ext cx="1521" cy="416"/>
            </a:xfrm>
            <a:prstGeom prst="rect">
              <a:avLst/>
            </a:prstGeom>
            <a:noFill/>
            <a:ln>
              <a:noFill/>
            </a:ln>
          </p:spPr>
          <p:txBody>
            <a:bodyPr rot="0" vert="horz" wrap="square" lIns="0" tIns="0" rIns="0" bIns="0" anchor="t" anchorCtr="0" upright="1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R="11430" algn="ctr" eaLnBrk="0" hangingPunct="0">
                <a:lnSpc>
                  <a:spcPts val="1035"/>
                </a:lnSpc>
                <a:spcBef>
                  <a:spcPts val="5"/>
                </a:spcBef>
              </a:pPr>
              <a:r>
                <a:rPr lang="en-GB" sz="851" b="1">
                  <a:solidFill>
                    <a:srgbClr val="FFFFFF"/>
                  </a:solidFill>
                  <a:latin typeface="Myriad Pro Light"/>
                  <a:ea typeface="Times New Roman" panose="02020603050405020304" pitchFamily="18" charset="0"/>
                  <a:cs typeface="Myriad Pro Light"/>
                </a:rPr>
                <a:t>Official issue</a:t>
              </a:r>
              <a:endParaRPr lang="en-GB" sz="1100">
                <a:latin typeface="Arial" panose="020B0604020202020204" pitchFamily="34" charset="0"/>
                <a:ea typeface="Times New Roman" panose="02020603050405020304" pitchFamily="18" charset="0"/>
              </a:endParaRPr>
            </a:p>
            <a:p>
              <a:pPr marR="11430" algn="ctr" eaLnBrk="0" hangingPunct="0">
                <a:lnSpc>
                  <a:spcPts val="1035"/>
                </a:lnSpc>
              </a:pPr>
              <a:r>
                <a:rPr lang="en-GB" sz="851" b="1">
                  <a:solidFill>
                    <a:srgbClr val="FFFFFF"/>
                  </a:solidFill>
                  <a:latin typeface="Myriad Pro Light"/>
                  <a:ea typeface="Times New Roman" panose="02020603050405020304" pitchFamily="18" charset="0"/>
                  <a:cs typeface="Myriad Pro Light"/>
                </a:rPr>
                <a:t>or revised standards</a:t>
              </a:r>
              <a:endParaRPr lang="en-GB" sz="1100"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D0BC4F95-E357-443A-A783-862404906D4E}"/>
              </a:ext>
            </a:extLst>
          </p:cNvPr>
          <p:cNvSpPr txBox="1"/>
          <p:nvPr/>
        </p:nvSpPr>
        <p:spPr>
          <a:xfrm>
            <a:off x="3423101" y="5805008"/>
            <a:ext cx="61032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59074" indent="-116837" algn="ctr" eaLnBrk="0" hangingPunct="0">
              <a:spcBef>
                <a:spcPts val="71"/>
              </a:spcBef>
              <a:tabLst>
                <a:tab pos="1746207" algn="l"/>
              </a:tabLst>
            </a:pPr>
            <a:r>
              <a:rPr lang="en-GB" sz="1800" b="1" dirty="0">
                <a:solidFill>
                  <a:srgbClr val="9C0E2E"/>
                </a:solidFill>
                <a:latin typeface="Myriad Pro"/>
                <a:ea typeface="Times New Roman" panose="02020603050405020304" pitchFamily="18" charset="0"/>
                <a:cs typeface="Myriad Pro"/>
              </a:rPr>
              <a:t>OBSOLETE	     </a:t>
            </a:r>
            <a:r>
              <a:rPr lang="en-GB" sz="1800" b="1" dirty="0">
                <a:solidFill>
                  <a:srgbClr val="5FAE41"/>
                </a:solidFill>
                <a:latin typeface="Myriad Pro"/>
                <a:ea typeface="Times New Roman" panose="02020603050405020304" pitchFamily="18" charset="0"/>
                <a:cs typeface="Myriad Pro"/>
              </a:rPr>
              <a:t>APPROVED</a:t>
            </a:r>
            <a:endParaRPr lang="en-GB" sz="18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0" name="Text Box 81">
            <a:extLst>
              <a:ext uri="{FF2B5EF4-FFF2-40B4-BE49-F238E27FC236}">
                <a16:creationId xmlns:a16="http://schemas.microsoft.com/office/drawing/2014/main" id="{FDBF95CD-DD8B-4914-90A8-537450D8CDAF}"/>
              </a:ext>
            </a:extLst>
          </p:cNvPr>
          <p:cNvSpPr txBox="1">
            <a:spLocks/>
          </p:cNvSpPr>
          <p:nvPr/>
        </p:nvSpPr>
        <p:spPr bwMode="auto">
          <a:xfrm>
            <a:off x="3105559" y="2035553"/>
            <a:ext cx="5430392" cy="24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eaLnBrk="0" hangingPunct="0">
              <a:lnSpc>
                <a:spcPts val="1160"/>
              </a:lnSpc>
              <a:tabLst>
                <a:tab pos="1375376" algn="l"/>
                <a:tab pos="2966011" algn="l"/>
              </a:tabLst>
            </a:pPr>
            <a:r>
              <a:rPr lang="en-GB" sz="1200" dirty="0">
                <a:solidFill>
                  <a:srgbClr val="005AAD"/>
                </a:solidFill>
                <a:latin typeface="Myriad Pro"/>
                <a:ea typeface="Times New Roman" panose="02020603050405020304" pitchFamily="18" charset="0"/>
                <a:cs typeface="Myriad Pro"/>
              </a:rPr>
              <a:t>INCEPTION  	            CONCEPTION                             </a:t>
            </a:r>
            <a:r>
              <a:rPr lang="en-GB" sz="1200" spc="-15" dirty="0">
                <a:solidFill>
                  <a:srgbClr val="005AAD"/>
                </a:solidFill>
                <a:latin typeface="Myriad Pro"/>
                <a:ea typeface="Times New Roman" panose="02020603050405020304" pitchFamily="18" charset="0"/>
                <a:cs typeface="Myriad Pro"/>
              </a:rPr>
              <a:t>DRAFTING</a:t>
            </a:r>
            <a:endParaRPr lang="en-GB" sz="1200" dirty="0">
              <a:solidFill>
                <a:srgbClr val="005AAD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2" name="Title 1">
            <a:extLst>
              <a:ext uri="{FF2B5EF4-FFF2-40B4-BE49-F238E27FC236}">
                <a16:creationId xmlns:a16="http://schemas.microsoft.com/office/drawing/2014/main" id="{035C29FF-27C1-47B1-B3FF-30BD2CC24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832" y="25318"/>
            <a:ext cx="11240655" cy="1021080"/>
          </a:xfr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600" b="1" dirty="0">
                <a:solidFill>
                  <a:schemeClr val="tx1"/>
                </a:solidFill>
                <a:effectLst/>
                <a:latin typeface="+mj-lt"/>
              </a:rPr>
              <a:t>1. Basics of standardisation</a:t>
            </a:r>
            <a:br>
              <a:rPr lang="en-GB" sz="3200" b="1" dirty="0">
                <a:solidFill>
                  <a:schemeClr val="tx1"/>
                </a:solidFill>
                <a:effectLst/>
                <a:latin typeface="+mj-lt"/>
              </a:rPr>
            </a:br>
            <a:r>
              <a:rPr lang="en-GB" sz="2100" b="1" dirty="0">
                <a:solidFill>
                  <a:schemeClr val="tx1"/>
                </a:solidFill>
                <a:effectLst/>
                <a:latin typeface="+mj-lt"/>
              </a:rPr>
              <a:t>Formal standardisation, SDO standards, and regulation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74F6CB8-F945-3D05-0B89-2D7873E4091A}"/>
              </a:ext>
            </a:extLst>
          </p:cNvPr>
          <p:cNvSpPr txBox="1"/>
          <p:nvPr/>
        </p:nvSpPr>
        <p:spPr>
          <a:xfrm>
            <a:off x="9037082" y="5741507"/>
            <a:ext cx="1848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tx1"/>
                </a:solidFill>
              </a:rPr>
              <a:t>© ETSI. All </a:t>
            </a:r>
            <a:r>
              <a:rPr lang="de-DE" sz="1100" dirty="0" err="1">
                <a:solidFill>
                  <a:schemeClr val="tx1"/>
                </a:solidFill>
              </a:rPr>
              <a:t>rights</a:t>
            </a:r>
            <a:r>
              <a:rPr lang="de-DE" sz="1100" dirty="0">
                <a:solidFill>
                  <a:schemeClr val="tx1"/>
                </a:solidFill>
              </a:rPr>
              <a:t> </a:t>
            </a:r>
            <a:r>
              <a:rPr lang="de-DE" sz="1100" dirty="0" err="1">
                <a:solidFill>
                  <a:schemeClr val="tx1"/>
                </a:solidFill>
              </a:rPr>
              <a:t>reserved</a:t>
            </a:r>
            <a:r>
              <a:rPr lang="de-DE" sz="11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071A43FB-97A0-675A-8712-82C77DF34F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74608" y="6136872"/>
            <a:ext cx="7242783" cy="365125"/>
          </a:xfrm>
          <a:prstGeom prst="rect">
            <a:avLst/>
          </a:prstGeom>
        </p:spPr>
        <p:txBody>
          <a:bodyPr lIns="71567" tIns="35784" rIns="71567" bIns="35784"/>
          <a:lstStyle>
            <a:lvl1pPr algn="ctr">
              <a:defRPr sz="1100" b="0" spc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i="1" dirty="0">
                <a:ea typeface="Calibri" panose="020F0502020204030204" pitchFamily="34" charset="0"/>
                <a:cs typeface="Calibri" panose="020F0502020204030204" pitchFamily="34" charset="0"/>
              </a:rPr>
              <a:t>This project has received funding from the European Union’s Horizon Europe research and innovation </a:t>
            </a:r>
            <a:r>
              <a:rPr lang="en-US" i="1" dirty="0" err="1">
                <a:ea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i="1" dirty="0">
                <a:ea typeface="Calibri" panose="020F0502020204030204" pitchFamily="34" charset="0"/>
                <a:cs typeface="Calibri" panose="020F0502020204030204" pitchFamily="34" charset="0"/>
              </a:rPr>
              <a:t> under grant agreement No 101135417. Additionally, this Work has received funding from the Swiss State Secretariat for Education, Research and Innovation (SERI) for its Associate Partner.</a:t>
            </a:r>
          </a:p>
        </p:txBody>
      </p:sp>
    </p:spTree>
    <p:extLst>
      <p:ext uri="{BB962C8B-B14F-4D97-AF65-F5344CB8AC3E}">
        <p14:creationId xmlns:p14="http://schemas.microsoft.com/office/powerpoint/2010/main" val="2924754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ECECEE63-AF0C-C8FC-70DA-D4D76A2EE0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315507"/>
              </p:ext>
            </p:extLst>
          </p:nvPr>
        </p:nvGraphicFramePr>
        <p:xfrm>
          <a:off x="878747" y="1330971"/>
          <a:ext cx="10434504" cy="42099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1693">
                  <a:extLst>
                    <a:ext uri="{9D8B030D-6E8A-4147-A177-3AD203B41FA5}">
                      <a16:colId xmlns:a16="http://schemas.microsoft.com/office/drawing/2014/main" val="488637762"/>
                    </a:ext>
                  </a:extLst>
                </a:gridCol>
                <a:gridCol w="4314643">
                  <a:extLst>
                    <a:ext uri="{9D8B030D-6E8A-4147-A177-3AD203B41FA5}">
                      <a16:colId xmlns:a16="http://schemas.microsoft.com/office/drawing/2014/main" val="2635270489"/>
                    </a:ext>
                  </a:extLst>
                </a:gridCol>
                <a:gridCol w="3478168">
                  <a:extLst>
                    <a:ext uri="{9D8B030D-6E8A-4147-A177-3AD203B41FA5}">
                      <a16:colId xmlns:a16="http://schemas.microsoft.com/office/drawing/2014/main" val="2215876773"/>
                    </a:ext>
                  </a:extLst>
                </a:gridCol>
              </a:tblGrid>
              <a:tr h="287483">
                <a:tc>
                  <a:txBody>
                    <a:bodyPr/>
                    <a:lstStyle/>
                    <a:p>
                      <a:endParaRPr lang="de-DE" sz="1400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Tw Cen MT" panose="020B0602020104020603" pitchFamily="34" charset="0"/>
                        </a:rPr>
                        <a:t>Positive </a:t>
                      </a:r>
                      <a:r>
                        <a:rPr lang="de-DE" sz="1400" dirty="0" err="1">
                          <a:latin typeface="Tw Cen MT" panose="020B0602020104020603" pitchFamily="34" charset="0"/>
                        </a:rPr>
                        <a:t>Effects</a:t>
                      </a:r>
                      <a:endParaRPr lang="de-DE" sz="1400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Tw Cen MT" panose="020B0602020104020603" pitchFamily="34" charset="0"/>
                        </a:rPr>
                        <a:t>Negative </a:t>
                      </a:r>
                      <a:r>
                        <a:rPr lang="de-DE" sz="1400" dirty="0" err="1">
                          <a:latin typeface="Tw Cen MT" panose="020B0602020104020603" pitchFamily="34" charset="0"/>
                        </a:rPr>
                        <a:t>Effects</a:t>
                      </a:r>
                      <a:endParaRPr lang="de-DE" sz="1400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208781"/>
                  </a:ext>
                </a:extLst>
              </a:tr>
              <a:tr h="1124852">
                <a:tc>
                  <a:txBody>
                    <a:bodyPr/>
                    <a:lstStyle/>
                    <a:p>
                      <a:r>
                        <a:rPr lang="de-DE" sz="1400" dirty="0" err="1">
                          <a:latin typeface="Tw Cen MT" panose="020B0602020104020603" pitchFamily="34" charset="0"/>
                        </a:rPr>
                        <a:t>Compatibility</a:t>
                      </a:r>
                      <a:r>
                        <a:rPr lang="de-DE" sz="1400" dirty="0">
                          <a:latin typeface="Tw Cen MT" panose="020B0602020104020603" pitchFamily="34" charset="0"/>
                        </a:rPr>
                        <a:t>/ Interface Standards</a:t>
                      </a:r>
                      <a:endParaRPr lang="de-DE" sz="1400" dirty="0">
                        <a:solidFill>
                          <a:srgbClr val="005AAD"/>
                        </a:solidFill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Tw Cen MT" panose="020B0602020104020603" pitchFamily="34" charset="0"/>
                        </a:rPr>
                        <a:t>Network externalities, like enabling seamless global communication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Tw Cen MT" panose="020B0602020104020603" pitchFamily="34" charset="0"/>
                        </a:rPr>
                        <a:t>Avoiding lock-in in old technologies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Tw Cen MT" panose="020B0602020104020603" pitchFamily="34" charset="0"/>
                        </a:rPr>
                        <a:t>Increased variety of system products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Tw Cen MT" panose="020B0602020104020603" pitchFamily="34" charset="0"/>
                        </a:rPr>
                        <a:t>Efficiency in supply chains</a:t>
                      </a:r>
                      <a:endParaRPr lang="de-DE" sz="1400" dirty="0">
                        <a:solidFill>
                          <a:srgbClr val="005AAD"/>
                        </a:solidFill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Tw Cen MT" panose="020B0602020104020603" pitchFamily="34" charset="0"/>
                        </a:rPr>
                        <a:t>Anti-competition, leading to monopoly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Tw Cen MT" panose="020B0602020104020603" pitchFamily="34" charset="0"/>
                        </a:rPr>
                        <a:t>Lock-in in old technologies in case of strong network externalities</a:t>
                      </a:r>
                      <a:endParaRPr lang="de-DE" sz="1400" dirty="0">
                        <a:solidFill>
                          <a:srgbClr val="005AAD"/>
                        </a:solidFill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982442"/>
                  </a:ext>
                </a:extLst>
              </a:tr>
              <a:tr h="891196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Tw Cen MT" panose="020B0602020104020603" pitchFamily="34" charset="0"/>
                        </a:rPr>
                        <a:t>Minimum Quality/ </a:t>
                      </a:r>
                      <a:r>
                        <a:rPr lang="de-DE" sz="1400" dirty="0" err="1">
                          <a:latin typeface="Tw Cen MT" panose="020B0602020104020603" pitchFamily="34" charset="0"/>
                        </a:rPr>
                        <a:t>Safety</a:t>
                      </a:r>
                      <a:r>
                        <a:rPr lang="de-DE" sz="1400" dirty="0">
                          <a:latin typeface="Tw Cen MT" panose="020B0602020104020603" pitchFamily="34" charset="0"/>
                        </a:rPr>
                        <a:t> Standards</a:t>
                      </a:r>
                      <a:endParaRPr lang="de-DE" sz="1400" dirty="0">
                        <a:solidFill>
                          <a:srgbClr val="005AAD"/>
                        </a:solidFill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Tw Cen MT" panose="020B0602020104020603" pitchFamily="34" charset="0"/>
                        </a:rPr>
                        <a:t>Avoiding adverse selection, i.e. supply of bad quality drives out good quality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Tw Cen MT" panose="020B0602020104020603" pitchFamily="34" charset="0"/>
                        </a:rPr>
                        <a:t>Creating trust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Tw Cen MT" panose="020B0602020104020603" pitchFamily="34" charset="0"/>
                        </a:rPr>
                        <a:t>Reducing transaction costs</a:t>
                      </a:r>
                      <a:endParaRPr lang="de-DE" sz="1400" dirty="0">
                        <a:solidFill>
                          <a:srgbClr val="005AAD"/>
                        </a:solidFill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Tw Cen MT" panose="020B0602020104020603" pitchFamily="34" charset="0"/>
                        </a:rPr>
                        <a:t>Regulatory capture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Tw Cen MT" panose="020B0602020104020603" pitchFamily="34" charset="0"/>
                        </a:rPr>
                        <a:t>Increasing barriers to entry</a:t>
                      </a:r>
                      <a:endParaRPr lang="de-DE" sz="1400" dirty="0">
                        <a:solidFill>
                          <a:srgbClr val="005AAD"/>
                        </a:solidFill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4441550"/>
                  </a:ext>
                </a:extLst>
              </a:tr>
              <a:tr h="689958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Tw Cen MT" panose="020B0602020104020603" pitchFamily="34" charset="0"/>
                        </a:rPr>
                        <a:t>Variety </a:t>
                      </a:r>
                      <a:r>
                        <a:rPr lang="de-DE" sz="1400" dirty="0" err="1">
                          <a:latin typeface="Tw Cen MT" panose="020B0602020104020603" pitchFamily="34" charset="0"/>
                        </a:rPr>
                        <a:t>Reduction</a:t>
                      </a:r>
                      <a:r>
                        <a:rPr lang="de-DE" sz="1400" dirty="0">
                          <a:latin typeface="Tw Cen MT" panose="020B0602020104020603" pitchFamily="34" charset="0"/>
                        </a:rPr>
                        <a:t> Standards</a:t>
                      </a:r>
                      <a:endParaRPr lang="de-DE" sz="1400" dirty="0">
                        <a:solidFill>
                          <a:srgbClr val="005AAD"/>
                        </a:solidFill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Tw Cen MT" panose="020B0602020104020603" pitchFamily="34" charset="0"/>
                        </a:rPr>
                        <a:t>Economies of scale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Tw Cen MT" panose="020B0602020104020603" pitchFamily="34" charset="0"/>
                        </a:rPr>
                        <a:t>Building focus and critical mass</a:t>
                      </a:r>
                      <a:endParaRPr lang="de-DE" sz="1400" dirty="0">
                        <a:solidFill>
                          <a:srgbClr val="005AAD"/>
                        </a:solidFill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Tw Cen MT" panose="020B0602020104020603" pitchFamily="34" charset="0"/>
                        </a:rPr>
                        <a:t>Reduced choice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Tw Cen MT" panose="020B0602020104020603" pitchFamily="34" charset="0"/>
                        </a:rPr>
                        <a:t>Leading to monopoly, barriers to market access</a:t>
                      </a:r>
                      <a:endParaRPr lang="de-DE" sz="1400" dirty="0">
                        <a:solidFill>
                          <a:srgbClr val="005AAD"/>
                        </a:solidFill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669"/>
                  </a:ext>
                </a:extLst>
              </a:tr>
              <a:tr h="1070501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Tw Cen MT" panose="020B0602020104020603" pitchFamily="34" charset="0"/>
                        </a:rPr>
                        <a:t>Information/ Measurement Standard</a:t>
                      </a:r>
                      <a:endParaRPr lang="de-DE" sz="1400" dirty="0">
                        <a:solidFill>
                          <a:srgbClr val="005AAD"/>
                        </a:solidFill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Tw Cen MT" panose="020B0602020104020603" pitchFamily="34" charset="0"/>
                        </a:rPr>
                        <a:t>Facilitating trade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Tw Cen MT" panose="020B0602020104020603" pitchFamily="34" charset="0"/>
                        </a:rPr>
                        <a:t>Reduced transaction costs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Tw Cen MT" panose="020B0602020104020603" pitchFamily="34" charset="0"/>
                        </a:rPr>
                        <a:t>Providing codified knowledge</a:t>
                      </a:r>
                      <a:endParaRPr lang="de-DE" sz="1400" dirty="0">
                        <a:solidFill>
                          <a:srgbClr val="005AAD"/>
                        </a:solidFill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 err="1">
                          <a:latin typeface="Tw Cen MT" panose="020B0602020104020603" pitchFamily="34" charset="0"/>
                        </a:rPr>
                        <a:t>Regulatory</a:t>
                      </a:r>
                      <a:r>
                        <a:rPr lang="de-DE" sz="1400" dirty="0">
                          <a:latin typeface="Tw Cen MT" panose="020B0602020104020603" pitchFamily="34" charset="0"/>
                        </a:rPr>
                        <a:t> Capture</a:t>
                      </a:r>
                      <a:endParaRPr lang="de-DE" sz="1400" dirty="0">
                        <a:solidFill>
                          <a:srgbClr val="005AAD"/>
                        </a:solidFill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139864"/>
                  </a:ext>
                </a:extLst>
              </a:tr>
            </a:tbl>
          </a:graphicData>
        </a:graphic>
      </p:graphicFrame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1AA2EAF3-0DE0-FEF9-CC57-B544B5A4AFD9}"/>
              </a:ext>
            </a:extLst>
          </p:cNvPr>
          <p:cNvSpPr txBox="1">
            <a:spLocks/>
          </p:cNvSpPr>
          <p:nvPr/>
        </p:nvSpPr>
        <p:spPr>
          <a:xfrm>
            <a:off x="958405" y="5639767"/>
            <a:ext cx="3264555" cy="2851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Tx/>
              <a:buBlip>
                <a:blip r:embed="rId2"/>
              </a:buBlip>
              <a:defRPr sz="2800" kern="1200">
                <a:solidFill>
                  <a:srgbClr val="005AA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rgbClr val="005AA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Tx/>
              <a:buBlip>
                <a:blip r:embed="rId2"/>
              </a:buBlip>
              <a:defRPr sz="2000" kern="1200">
                <a:solidFill>
                  <a:srgbClr val="005AA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Tx/>
              <a:buBlip>
                <a:blip r:embed="rId2"/>
              </a:buBlip>
              <a:defRPr sz="1800" kern="1200">
                <a:solidFill>
                  <a:srgbClr val="005AA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Tx/>
              <a:buBlip>
                <a:blip r:embed="rId2"/>
              </a:buBlip>
              <a:defRPr sz="1800" kern="1200">
                <a:solidFill>
                  <a:srgbClr val="005AA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000" dirty="0"/>
              <a:t>Source: Swann (2000), Pham (2006), Blind (2013), modified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35C29FF-27C1-47B1-B3FF-30BD2CC24AE9}"/>
              </a:ext>
            </a:extLst>
          </p:cNvPr>
          <p:cNvSpPr txBox="1">
            <a:spLocks/>
          </p:cNvSpPr>
          <p:nvPr/>
        </p:nvSpPr>
        <p:spPr>
          <a:xfrm>
            <a:off x="421832" y="25318"/>
            <a:ext cx="11240655" cy="1021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defTabSz="5438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kern="1200" cap="none" spc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600" b="1" dirty="0">
                <a:effectLst/>
                <a:latin typeface="+mj-lt"/>
              </a:rPr>
              <a:t>2. Effects of standards</a:t>
            </a:r>
          </a:p>
          <a:p>
            <a:pPr algn="ctr"/>
            <a:r>
              <a:rPr lang="en-GB" sz="2100" b="1" dirty="0">
                <a:solidFill>
                  <a:schemeClr val="tx1"/>
                </a:solidFill>
                <a:effectLst/>
                <a:latin typeface="+mj-lt"/>
              </a:rPr>
              <a:t>Overview</a:t>
            </a:r>
          </a:p>
        </p:txBody>
      </p:sp>
      <p:sp>
        <p:nvSpPr>
          <p:cNvPr id="2" name="Segnaposto piè di pagina 4">
            <a:extLst>
              <a:ext uri="{FF2B5EF4-FFF2-40B4-BE49-F238E27FC236}">
                <a16:creationId xmlns:a16="http://schemas.microsoft.com/office/drawing/2014/main" id="{E2D7F173-7440-FA62-A3C3-303004D4D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1004" y="6084459"/>
            <a:ext cx="7242783" cy="365125"/>
          </a:xfrm>
          <a:prstGeom prst="rect">
            <a:avLst/>
          </a:prstGeom>
        </p:spPr>
        <p:txBody>
          <a:bodyPr lIns="71567" tIns="35784" rIns="71567" bIns="35784"/>
          <a:lstStyle>
            <a:lvl1pPr algn="ctr">
              <a:defRPr sz="1100" b="0" spc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i="1" dirty="0">
                <a:ea typeface="Calibri" panose="020F0502020204030204" pitchFamily="34" charset="0"/>
                <a:cs typeface="Calibri" panose="020F0502020204030204" pitchFamily="34" charset="0"/>
              </a:rPr>
              <a:t>This project has received funding from the European Union’s Horizon Europe research and innovation </a:t>
            </a:r>
            <a:r>
              <a:rPr lang="en-US" i="1" dirty="0" err="1">
                <a:ea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i="1" dirty="0">
                <a:ea typeface="Calibri" panose="020F0502020204030204" pitchFamily="34" charset="0"/>
                <a:cs typeface="Calibri" panose="020F0502020204030204" pitchFamily="34" charset="0"/>
              </a:rPr>
              <a:t> under grant agreement No 101135417. Additionally, this Work has received funding from the Swiss State Secretariat for Education, Research and Innovation (SERI) for its Associate Partner.</a:t>
            </a:r>
          </a:p>
        </p:txBody>
      </p:sp>
    </p:spTree>
    <p:extLst>
      <p:ext uri="{BB962C8B-B14F-4D97-AF65-F5344CB8AC3E}">
        <p14:creationId xmlns:p14="http://schemas.microsoft.com/office/powerpoint/2010/main" val="1969745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35C29FF-27C1-47B1-B3FF-30BD2CC24AE9}"/>
              </a:ext>
            </a:extLst>
          </p:cNvPr>
          <p:cNvSpPr txBox="1">
            <a:spLocks/>
          </p:cNvSpPr>
          <p:nvPr/>
        </p:nvSpPr>
        <p:spPr>
          <a:xfrm>
            <a:off x="421832" y="25318"/>
            <a:ext cx="11240655" cy="1021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defTabSz="5438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kern="1200" cap="none" spc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600" b="1" dirty="0">
                <a:effectLst/>
                <a:latin typeface="+mj-lt"/>
              </a:rPr>
              <a:t>2. Effects of standards</a:t>
            </a:r>
            <a:br>
              <a:rPr lang="en-GB" sz="2800" b="1" dirty="0">
                <a:effectLst/>
                <a:latin typeface="+mj-lt"/>
              </a:rPr>
            </a:br>
            <a:r>
              <a:rPr lang="en-GB" sz="2100" b="1" dirty="0">
                <a:effectLst/>
                <a:latin typeface="+mj-lt"/>
              </a:rPr>
              <a:t>Compatibility and Interface Standards</a:t>
            </a:r>
            <a:endParaRPr lang="en-GB" sz="2100" b="1" dirty="0"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5" name="Rectangle 1"/>
          <p:cNvSpPr>
            <a:spLocks noGrp="1" noChangeArrowheads="1"/>
          </p:cNvSpPr>
          <p:nvPr>
            <p:ph idx="4294967295"/>
          </p:nvPr>
        </p:nvSpPr>
        <p:spPr bwMode="auto">
          <a:xfrm>
            <a:off x="373063" y="1638592"/>
            <a:ext cx="10152075" cy="3787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Compatibility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is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core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function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of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standards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According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to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ISO 25010,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compatibility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includes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</a:t>
            </a:r>
          </a:p>
          <a:p>
            <a:pPr lvl="1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Coexistence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 Systems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share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resources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without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conflict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</a:p>
          <a:p>
            <a:pPr lvl="1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Interoperability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 Systems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work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together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effectively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In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the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ICT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sector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compatibility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and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interfaces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have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strong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economic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significance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Two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key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economic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influences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</a:t>
            </a:r>
          </a:p>
          <a:p>
            <a:pPr lvl="1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Network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effects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 Value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increases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with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more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users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</a:p>
          <a:p>
            <a:pPr lvl="1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Switching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costs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Costs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of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changing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systems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/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products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When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both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are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present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there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is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risk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of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 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lock-in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effect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(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users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become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dependent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on a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specific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system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).</a:t>
            </a:r>
          </a:p>
        </p:txBody>
      </p:sp>
      <p:sp>
        <p:nvSpPr>
          <p:cNvPr id="2" name="Segnaposto piè di pagina 4">
            <a:extLst>
              <a:ext uri="{FF2B5EF4-FFF2-40B4-BE49-F238E27FC236}">
                <a16:creationId xmlns:a16="http://schemas.microsoft.com/office/drawing/2014/main" id="{903DDD80-C304-280F-0684-DEE992052E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1004" y="6084459"/>
            <a:ext cx="7242783" cy="365125"/>
          </a:xfrm>
          <a:prstGeom prst="rect">
            <a:avLst/>
          </a:prstGeom>
        </p:spPr>
        <p:txBody>
          <a:bodyPr lIns="71567" tIns="35784" rIns="71567" bIns="35784"/>
          <a:lstStyle>
            <a:lvl1pPr algn="ctr">
              <a:defRPr sz="1100" b="0" spc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i="1" dirty="0">
                <a:ea typeface="Calibri" panose="020F0502020204030204" pitchFamily="34" charset="0"/>
                <a:cs typeface="Calibri" panose="020F0502020204030204" pitchFamily="34" charset="0"/>
              </a:rPr>
              <a:t>This project has received funding from the European Union’s Horizon Europe research and innovation </a:t>
            </a:r>
            <a:r>
              <a:rPr lang="en-US" i="1" dirty="0" err="1">
                <a:ea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i="1" dirty="0">
                <a:ea typeface="Calibri" panose="020F0502020204030204" pitchFamily="34" charset="0"/>
                <a:cs typeface="Calibri" panose="020F0502020204030204" pitchFamily="34" charset="0"/>
              </a:rPr>
              <a:t> under grant agreement No 101135417. Additionally, this Work has received funding from the Swiss State Secretariat for Education, Research and Innovation (SERI) for its Associate Partner.</a:t>
            </a:r>
          </a:p>
        </p:txBody>
      </p:sp>
    </p:spTree>
    <p:extLst>
      <p:ext uri="{BB962C8B-B14F-4D97-AF65-F5344CB8AC3E}">
        <p14:creationId xmlns:p14="http://schemas.microsoft.com/office/powerpoint/2010/main" val="2275558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BD379A-897A-0C5D-1EDC-F72D3F597FD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73381" y="1516381"/>
            <a:ext cx="5722620" cy="403168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 </a:t>
            </a:r>
            <a:r>
              <a:rPr lang="en-US" dirty="0"/>
              <a:t>Network effects – two forms:</a:t>
            </a:r>
          </a:p>
          <a:p>
            <a:pPr lvl="1">
              <a:lnSpc>
                <a:spcPct val="150000"/>
              </a:lnSpc>
            </a:pPr>
            <a:r>
              <a:rPr lang="en-US" b="1" dirty="0"/>
              <a:t>Direct: </a:t>
            </a:r>
            <a:r>
              <a:rPr lang="en-US" dirty="0"/>
              <a:t>The value of a good/ services increases with the number of people using it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dirty="0"/>
              <a:t>Examples: Telephone, e-mail, Facebook, X, …</a:t>
            </a:r>
          </a:p>
          <a:p>
            <a:pPr lvl="1">
              <a:lnSpc>
                <a:spcPct val="150000"/>
              </a:lnSpc>
            </a:pPr>
            <a:r>
              <a:rPr lang="en-US" b="1" dirty="0"/>
              <a:t>Indirect: </a:t>
            </a:r>
            <a:r>
              <a:rPr lang="en-US" dirty="0"/>
              <a:t>The value of a good/service does not depend directly on the number of users but rather on the availability of complementary and compatible components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dirty="0"/>
              <a:t>Examples: Video game consoles, computer hardware and software, …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0479A78-730D-108A-5808-500230541E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859" t="16418" r="12692" b="12308"/>
          <a:stretch/>
        </p:blipFill>
        <p:spPr>
          <a:xfrm>
            <a:off x="7629832" y="1700981"/>
            <a:ext cx="2418736" cy="3667432"/>
          </a:xfrm>
          <a:prstGeom prst="rect">
            <a:avLst/>
          </a:prstGeom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87D6B330-5F82-8EC7-35EE-B99A470962CC}"/>
              </a:ext>
            </a:extLst>
          </p:cNvPr>
          <p:cNvSpPr txBox="1">
            <a:spLocks/>
          </p:cNvSpPr>
          <p:nvPr/>
        </p:nvSpPr>
        <p:spPr>
          <a:xfrm>
            <a:off x="7994052" y="5548063"/>
            <a:ext cx="2202671" cy="2851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Tx/>
              <a:buBlip>
                <a:blip r:embed="rId3"/>
              </a:buBlip>
              <a:defRPr sz="2800" kern="1200">
                <a:solidFill>
                  <a:srgbClr val="005AA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Tx/>
              <a:buBlip>
                <a:blip r:embed="rId3"/>
              </a:buBlip>
              <a:defRPr sz="2400" kern="1200">
                <a:solidFill>
                  <a:srgbClr val="005AA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Tx/>
              <a:buBlip>
                <a:blip r:embed="rId3"/>
              </a:buBlip>
              <a:defRPr sz="2000" kern="1200">
                <a:solidFill>
                  <a:srgbClr val="005AA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Tx/>
              <a:buBlip>
                <a:blip r:embed="rId3"/>
              </a:buBlip>
              <a:defRPr sz="1800" kern="1200">
                <a:solidFill>
                  <a:srgbClr val="005AA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Tx/>
              <a:buBlip>
                <a:blip r:embed="rId3"/>
              </a:buBlip>
              <a:defRPr sz="1800" kern="1200">
                <a:solidFill>
                  <a:srgbClr val="005AA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1000" dirty="0"/>
              <a:t>Source: Greenstein and Stango (2008)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35C29FF-27C1-47B1-B3FF-30BD2CC24AE9}"/>
              </a:ext>
            </a:extLst>
          </p:cNvPr>
          <p:cNvSpPr txBox="1">
            <a:spLocks/>
          </p:cNvSpPr>
          <p:nvPr/>
        </p:nvSpPr>
        <p:spPr>
          <a:xfrm>
            <a:off x="421832" y="25318"/>
            <a:ext cx="11240655" cy="1021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defTabSz="5438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kern="1200" cap="none" spc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600" b="1" dirty="0">
                <a:effectLst/>
                <a:latin typeface="+mj-lt"/>
              </a:rPr>
              <a:t>2. Effects of standards</a:t>
            </a:r>
            <a:br>
              <a:rPr lang="en-GB" sz="2800" b="1" dirty="0">
                <a:effectLst/>
                <a:latin typeface="+mj-lt"/>
              </a:rPr>
            </a:br>
            <a:r>
              <a:rPr lang="en-GB" sz="2100" b="1" dirty="0">
                <a:effectLst/>
                <a:latin typeface="+mj-lt"/>
              </a:rPr>
              <a:t>Compatibility and Interface Standards</a:t>
            </a:r>
            <a:endParaRPr lang="en-GB" sz="2100" b="1" dirty="0"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0A8F998A-7296-4334-5819-6892C4F900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1004" y="6084459"/>
            <a:ext cx="7242783" cy="365125"/>
          </a:xfrm>
          <a:prstGeom prst="rect">
            <a:avLst/>
          </a:prstGeom>
        </p:spPr>
        <p:txBody>
          <a:bodyPr lIns="71567" tIns="35784" rIns="71567" bIns="35784"/>
          <a:lstStyle>
            <a:lvl1pPr algn="ctr">
              <a:defRPr sz="1100" b="0" spc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i="1" dirty="0">
                <a:ea typeface="Calibri" panose="020F0502020204030204" pitchFamily="34" charset="0"/>
                <a:cs typeface="Calibri" panose="020F0502020204030204" pitchFamily="34" charset="0"/>
              </a:rPr>
              <a:t>This project has received funding from the European Union’s Horizon Europe research and innovation </a:t>
            </a:r>
            <a:r>
              <a:rPr lang="en-US" i="1" dirty="0" err="1">
                <a:ea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i="1" dirty="0">
                <a:ea typeface="Calibri" panose="020F0502020204030204" pitchFamily="34" charset="0"/>
                <a:cs typeface="Calibri" panose="020F0502020204030204" pitchFamily="34" charset="0"/>
              </a:rPr>
              <a:t> under grant agreement No 101135417. Additionally, this Work has received funding from the Swiss State Secretariat for Education, Research and Innovation (SERI) for its Associate Partner.</a:t>
            </a:r>
          </a:p>
        </p:txBody>
      </p:sp>
    </p:spTree>
    <p:extLst>
      <p:ext uri="{BB962C8B-B14F-4D97-AF65-F5344CB8AC3E}">
        <p14:creationId xmlns:p14="http://schemas.microsoft.com/office/powerpoint/2010/main" val="2959907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BD379A-897A-0C5D-1EDC-F72D3F597FD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73380" y="1516381"/>
            <a:ext cx="11452859" cy="342924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 Switching costs: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dirty="0"/>
              <a:t>Once </a:t>
            </a:r>
            <a:r>
              <a:rPr lang="en-US" dirty="0"/>
              <a:t>producers or customers have invested into a particular interface or standard, switching to another one will become increasingly expensive</a:t>
            </a:r>
            <a:endParaRPr lang="en-GB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 Examples: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 </a:t>
            </a:r>
            <a:r>
              <a:rPr lang="en-US" b="1" dirty="0"/>
              <a:t>Acquisition costs: </a:t>
            </a:r>
            <a:r>
              <a:rPr lang="en-US" dirty="0"/>
              <a:t>When new equipment has to be bought or adapted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 </a:t>
            </a:r>
            <a:r>
              <a:rPr lang="en-US" b="1" dirty="0"/>
              <a:t>Training costs: </a:t>
            </a:r>
            <a:r>
              <a:rPr lang="en-US" dirty="0"/>
              <a:t>Associated with learning to use a new product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 </a:t>
            </a:r>
            <a:r>
              <a:rPr lang="en-US" b="1" dirty="0"/>
              <a:t>Testing costs:</a:t>
            </a:r>
            <a:r>
              <a:rPr lang="en-US" dirty="0"/>
              <a:t> If there is uncertainty regarding the suitability of alternative products/services</a:t>
            </a:r>
            <a:endParaRPr lang="en-GB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636F8553-4798-AEB1-0C50-F2F874677AD7}"/>
              </a:ext>
            </a:extLst>
          </p:cNvPr>
          <p:cNvSpPr txBox="1">
            <a:spLocks/>
          </p:cNvSpPr>
          <p:nvPr/>
        </p:nvSpPr>
        <p:spPr>
          <a:xfrm>
            <a:off x="9901084" y="6268174"/>
            <a:ext cx="2202671" cy="2851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Tx/>
              <a:buBlip>
                <a:blip r:embed="rId2"/>
              </a:buBlip>
              <a:defRPr sz="2800" kern="1200">
                <a:solidFill>
                  <a:srgbClr val="005AA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rgbClr val="005AA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Tx/>
              <a:buBlip>
                <a:blip r:embed="rId2"/>
              </a:buBlip>
              <a:defRPr sz="2000" kern="1200">
                <a:solidFill>
                  <a:srgbClr val="005AA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Tx/>
              <a:buBlip>
                <a:blip r:embed="rId2"/>
              </a:buBlip>
              <a:defRPr sz="1800" kern="1200">
                <a:solidFill>
                  <a:srgbClr val="005AA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Tx/>
              <a:buBlip>
                <a:blip r:embed="rId2"/>
              </a:buBlip>
              <a:defRPr sz="1800" kern="1200">
                <a:solidFill>
                  <a:srgbClr val="005AA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1000" dirty="0"/>
              <a:t>Source: Parr et al. (2005)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5C29FF-27C1-47B1-B3FF-30BD2CC24AE9}"/>
              </a:ext>
            </a:extLst>
          </p:cNvPr>
          <p:cNvSpPr txBox="1">
            <a:spLocks/>
          </p:cNvSpPr>
          <p:nvPr/>
        </p:nvSpPr>
        <p:spPr>
          <a:xfrm>
            <a:off x="421832" y="25318"/>
            <a:ext cx="11240655" cy="1021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defTabSz="5438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kern="1200" cap="none" spc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600" b="1" dirty="0">
                <a:effectLst/>
                <a:latin typeface="+mj-lt"/>
              </a:rPr>
              <a:t>2. Effects of standards</a:t>
            </a:r>
            <a:br>
              <a:rPr lang="en-GB" sz="2800" b="1" dirty="0">
                <a:effectLst/>
                <a:latin typeface="+mj-lt"/>
              </a:rPr>
            </a:br>
            <a:r>
              <a:rPr lang="en-GB" sz="2100" b="1" dirty="0">
                <a:effectLst/>
                <a:latin typeface="+mj-lt"/>
              </a:rPr>
              <a:t>Compatibility and Interface Standards </a:t>
            </a:r>
            <a:endParaRPr lang="en-GB" sz="2100" b="1" dirty="0"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7C23C3FE-2496-AA93-24C8-193B9DC882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1004" y="6093603"/>
            <a:ext cx="7242783" cy="365125"/>
          </a:xfrm>
          <a:prstGeom prst="rect">
            <a:avLst/>
          </a:prstGeom>
        </p:spPr>
        <p:txBody>
          <a:bodyPr lIns="71567" tIns="35784" rIns="71567" bIns="35784"/>
          <a:lstStyle>
            <a:lvl1pPr algn="ctr">
              <a:defRPr sz="1100" b="0" spc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i="1" dirty="0">
                <a:ea typeface="Calibri" panose="020F0502020204030204" pitchFamily="34" charset="0"/>
                <a:cs typeface="Calibri" panose="020F0502020204030204" pitchFamily="34" charset="0"/>
              </a:rPr>
              <a:t>This project has received funding from the European Union’s Horizon Europe research and innovation </a:t>
            </a:r>
            <a:r>
              <a:rPr lang="en-US" i="1" dirty="0" err="1">
                <a:ea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i="1" dirty="0">
                <a:ea typeface="Calibri" panose="020F0502020204030204" pitchFamily="34" charset="0"/>
                <a:cs typeface="Calibri" panose="020F0502020204030204" pitchFamily="34" charset="0"/>
              </a:rPr>
              <a:t> under grant agreement No 101135417. Additionally, this Work has received funding from the Swiss State Secretariat for Education, Research and Innovation (SERI) for its Associate Partner.</a:t>
            </a:r>
          </a:p>
        </p:txBody>
      </p:sp>
    </p:spTree>
    <p:extLst>
      <p:ext uri="{BB962C8B-B14F-4D97-AF65-F5344CB8AC3E}">
        <p14:creationId xmlns:p14="http://schemas.microsoft.com/office/powerpoint/2010/main" val="1073857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636F8553-4798-AEB1-0C50-F2F874677AD7}"/>
              </a:ext>
            </a:extLst>
          </p:cNvPr>
          <p:cNvSpPr txBox="1">
            <a:spLocks/>
          </p:cNvSpPr>
          <p:nvPr/>
        </p:nvSpPr>
        <p:spPr>
          <a:xfrm>
            <a:off x="421832" y="5685277"/>
            <a:ext cx="2673744" cy="2513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Tx/>
              <a:buBlip>
                <a:blip r:embed="rId2"/>
              </a:buBlip>
              <a:defRPr sz="2800" kern="1200">
                <a:solidFill>
                  <a:srgbClr val="005AA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rgbClr val="005AA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Tx/>
              <a:buBlip>
                <a:blip r:embed="rId2"/>
              </a:buBlip>
              <a:defRPr sz="2000" kern="1200">
                <a:solidFill>
                  <a:srgbClr val="005AA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Tx/>
              <a:buBlip>
                <a:blip r:embed="rId2"/>
              </a:buBlip>
              <a:defRPr sz="1800" kern="1200">
                <a:solidFill>
                  <a:srgbClr val="005AA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Tx/>
              <a:buBlip>
                <a:blip r:embed="rId2"/>
              </a:buBlip>
              <a:defRPr sz="1800" kern="1200">
                <a:solidFill>
                  <a:srgbClr val="005AA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1000" dirty="0"/>
              <a:t>Source: Parr et al. (2005), de Vries et al. (2008)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B48B642-F58B-A6CC-5E85-479B410B70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330" t="60367" r="4520" b="14219"/>
          <a:stretch/>
        </p:blipFill>
        <p:spPr>
          <a:xfrm>
            <a:off x="4553263" y="4099826"/>
            <a:ext cx="1111045" cy="130769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35C29FF-27C1-47B1-B3FF-30BD2CC24AE9}"/>
              </a:ext>
            </a:extLst>
          </p:cNvPr>
          <p:cNvSpPr txBox="1">
            <a:spLocks/>
          </p:cNvSpPr>
          <p:nvPr/>
        </p:nvSpPr>
        <p:spPr>
          <a:xfrm>
            <a:off x="421832" y="25318"/>
            <a:ext cx="11240655" cy="1021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defTabSz="5438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kern="1200" cap="none" spc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600" b="1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2. Effects of standards</a:t>
            </a:r>
            <a:br>
              <a:rPr lang="en-US" sz="2600" b="1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100" b="1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Compatibility and Interface Standards </a:t>
            </a:r>
            <a:endParaRPr lang="en-GB" sz="2100" b="1" dirty="0">
              <a:solidFill>
                <a:schemeClr val="tx1"/>
              </a:solidFill>
              <a:effectLst/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idx="4294967295"/>
          </p:nvPr>
        </p:nvSpPr>
        <p:spPr bwMode="auto">
          <a:xfrm>
            <a:off x="668627" y="1172915"/>
            <a:ext cx="6481070" cy="411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de-DE" altLang="de-DE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Lock-in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occurs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when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markets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or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users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remain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tied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inferior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technologies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Switching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only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happens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if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lvl="1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de-DE" altLang="de-DE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Everyone</a:t>
            </a:r>
            <a:r>
              <a:rPr kumimoji="0" lang="de-DE" altLang="de-DE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else</a:t>
            </a:r>
            <a:r>
              <a:rPr kumimoji="0" lang="de-DE" altLang="de-DE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switches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endParaRPr kumimoji="0" lang="de-DE" alt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de-DE" altLang="de-DE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Switching</a:t>
            </a:r>
            <a:r>
              <a:rPr kumimoji="0" lang="de-DE" altLang="de-DE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costs</a:t>
            </a:r>
            <a:r>
              <a:rPr kumimoji="0" lang="de-DE" altLang="de-DE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are</a:t>
            </a:r>
            <a:r>
              <a:rPr kumimoji="0" lang="de-DE" altLang="de-DE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affordable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If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either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condition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isn't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met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kumimoji="0" lang="de-DE" altLang="de-DE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lock-in </a:t>
            </a:r>
            <a:r>
              <a:rPr kumimoji="0" lang="de-DE" altLang="de-DE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persists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Lock-in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is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more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likely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when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lvl="1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A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standard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is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not </a:t>
            </a:r>
            <a:r>
              <a:rPr kumimoji="0" lang="de-DE" altLang="de-DE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formally</a:t>
            </a:r>
            <a:r>
              <a:rPr kumimoji="0" lang="de-DE" altLang="de-DE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standardized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endParaRPr kumimoji="0" lang="de-DE" alt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It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is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controlled</a:t>
            </a:r>
            <a:r>
              <a:rPr kumimoji="0" lang="de-DE" altLang="de-DE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by</a:t>
            </a:r>
            <a:r>
              <a:rPr kumimoji="0" lang="de-DE" altLang="de-DE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kumimoji="0" lang="de-DE" altLang="de-DE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single</a:t>
            </a:r>
            <a:r>
              <a:rPr kumimoji="0" lang="de-DE" altLang="de-DE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organization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Market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consequences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lock-in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include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lvl="1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de-DE" altLang="de-DE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Barriers</a:t>
            </a:r>
            <a:r>
              <a:rPr kumimoji="0" lang="de-DE" altLang="de-DE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kumimoji="0" lang="de-DE" altLang="de-DE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entry</a:t>
            </a:r>
            <a:endParaRPr kumimoji="0" lang="de-DE" alt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de-DE" altLang="de-DE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Monopoly </a:t>
            </a:r>
            <a:r>
              <a:rPr kumimoji="0" lang="de-DE" altLang="de-DE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formation</a:t>
            </a:r>
            <a:endParaRPr kumimoji="0" lang="de-DE" alt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8BB71990-D26D-9BE8-74D4-868DC5A571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1004" y="6084459"/>
            <a:ext cx="7242783" cy="365125"/>
          </a:xfrm>
          <a:prstGeom prst="rect">
            <a:avLst/>
          </a:prstGeom>
        </p:spPr>
        <p:txBody>
          <a:bodyPr lIns="71567" tIns="35784" rIns="71567" bIns="35784"/>
          <a:lstStyle>
            <a:lvl1pPr algn="ctr">
              <a:defRPr sz="1100" b="0" spc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i="1" dirty="0">
                <a:ea typeface="Calibri" panose="020F0502020204030204" pitchFamily="34" charset="0"/>
                <a:cs typeface="Calibri" panose="020F0502020204030204" pitchFamily="34" charset="0"/>
              </a:rPr>
              <a:t>This project has received funding from the European Union’s Horizon Europe research and innovation </a:t>
            </a:r>
            <a:r>
              <a:rPr lang="en-US" i="1" dirty="0" err="1">
                <a:ea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i="1" dirty="0">
                <a:ea typeface="Calibri" panose="020F0502020204030204" pitchFamily="34" charset="0"/>
                <a:cs typeface="Calibri" panose="020F0502020204030204" pitchFamily="34" charset="0"/>
              </a:rPr>
              <a:t> under grant agreement No 101135417. Additionally, this Work has received funding from the Swiss State Secretariat for Education, Research and Innovation (SERI) for its Associate Partner.</a:t>
            </a:r>
          </a:p>
        </p:txBody>
      </p:sp>
    </p:spTree>
    <p:extLst>
      <p:ext uri="{BB962C8B-B14F-4D97-AF65-F5344CB8AC3E}">
        <p14:creationId xmlns:p14="http://schemas.microsoft.com/office/powerpoint/2010/main" val="2411623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35C29FF-27C1-47B1-B3FF-30BD2CC24AE9}"/>
              </a:ext>
            </a:extLst>
          </p:cNvPr>
          <p:cNvSpPr txBox="1">
            <a:spLocks/>
          </p:cNvSpPr>
          <p:nvPr/>
        </p:nvSpPr>
        <p:spPr>
          <a:xfrm>
            <a:off x="421832" y="25318"/>
            <a:ext cx="11240655" cy="1021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defTabSz="5438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kern="1200" cap="none" spc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600" b="1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2. Effects of standards</a:t>
            </a:r>
            <a:br>
              <a:rPr lang="en-US" sz="2600" b="1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100" b="1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Compatibility and Interface Standards </a:t>
            </a:r>
            <a:endParaRPr lang="en-GB" sz="2100" b="1" dirty="0">
              <a:solidFill>
                <a:schemeClr val="tx1"/>
              </a:solidFill>
              <a:effectLst/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ectangle 1"/>
          <p:cNvSpPr>
            <a:spLocks noGrp="1" noChangeArrowheads="1"/>
          </p:cNvSpPr>
          <p:nvPr>
            <p:ph idx="4294967295"/>
          </p:nvPr>
        </p:nvSpPr>
        <p:spPr bwMode="auto">
          <a:xfrm>
            <a:off x="421832" y="1368653"/>
            <a:ext cx="8828314" cy="3787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Open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standards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have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positive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market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effects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A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standard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is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considered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open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based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on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openness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standardization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process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In an open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process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anyone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individuals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or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organizations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can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participate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result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is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an 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open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standard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Formal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processes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should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follow 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WTO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principles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marL="826647" lvl="1"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Transparency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openness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impartiality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consensus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efficiency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relevance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consistency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Open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standards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reduce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lock-in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risks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by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marL="826647" lvl="1"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Being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accessible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widely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implementable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26647" lvl="1"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Lowering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barriers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entry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switching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costs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for</a:t>
            </a:r>
            <a:r>
              <a:rPr kumimoji="0" lang="de-DE" altLang="de-DE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consumers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2" name="Segnaposto piè di pagina 4">
            <a:extLst>
              <a:ext uri="{FF2B5EF4-FFF2-40B4-BE49-F238E27FC236}">
                <a16:creationId xmlns:a16="http://schemas.microsoft.com/office/drawing/2014/main" id="{35C9C271-BAF0-6C2B-55EB-8F3DFE7D8D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1004" y="6084459"/>
            <a:ext cx="7242783" cy="365125"/>
          </a:xfrm>
          <a:prstGeom prst="rect">
            <a:avLst/>
          </a:prstGeom>
        </p:spPr>
        <p:txBody>
          <a:bodyPr lIns="71567" tIns="35784" rIns="71567" bIns="35784"/>
          <a:lstStyle>
            <a:lvl1pPr algn="ctr">
              <a:defRPr sz="1100" b="0" spc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i="1" dirty="0">
                <a:ea typeface="Calibri" panose="020F0502020204030204" pitchFamily="34" charset="0"/>
                <a:cs typeface="Calibri" panose="020F0502020204030204" pitchFamily="34" charset="0"/>
              </a:rPr>
              <a:t>This project has received funding from the European Union’s Horizon Europe research and innovation </a:t>
            </a:r>
            <a:r>
              <a:rPr lang="en-US" i="1" dirty="0" err="1">
                <a:ea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i="1" dirty="0">
                <a:ea typeface="Calibri" panose="020F0502020204030204" pitchFamily="34" charset="0"/>
                <a:cs typeface="Calibri" panose="020F0502020204030204" pitchFamily="34" charset="0"/>
              </a:rPr>
              <a:t> under grant agreement No 101135417. Additionally, this Work has received funding from the Swiss State Secretariat for Education, Research and Innovation (SERI) for its Associate Partner.</a:t>
            </a:r>
          </a:p>
        </p:txBody>
      </p:sp>
    </p:spTree>
    <p:extLst>
      <p:ext uri="{BB962C8B-B14F-4D97-AF65-F5344CB8AC3E}">
        <p14:creationId xmlns:p14="http://schemas.microsoft.com/office/powerpoint/2010/main" val="2443343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35C29FF-27C1-47B1-B3FF-30BD2CC24AE9}"/>
              </a:ext>
            </a:extLst>
          </p:cNvPr>
          <p:cNvSpPr txBox="1">
            <a:spLocks/>
          </p:cNvSpPr>
          <p:nvPr/>
        </p:nvSpPr>
        <p:spPr>
          <a:xfrm>
            <a:off x="421832" y="25318"/>
            <a:ext cx="11240655" cy="1021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defTabSz="5438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kern="1200" cap="none" spc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600" b="1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2. Effects of standards</a:t>
            </a:r>
            <a:br>
              <a:rPr lang="en-US" sz="2600" b="1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100" b="1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Compatibility and Interface Standards </a:t>
            </a:r>
            <a:endParaRPr lang="en-GB" sz="2100" b="1" dirty="0">
              <a:solidFill>
                <a:schemeClr val="tx1"/>
              </a:solidFill>
              <a:effectLst/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idx="4294967295"/>
          </p:nvPr>
        </p:nvSpPr>
        <p:spPr bwMode="auto">
          <a:xfrm>
            <a:off x="373063" y="2070179"/>
            <a:ext cx="8386014" cy="3371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Compatibility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standards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reduce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transaction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costs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by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minimizing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need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for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buyers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b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verify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interoperability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(e.g.,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software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with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an OS).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Lower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transaction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costs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enable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greater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division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labour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Example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marL="826647" lvl="1"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Computers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use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globally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sourced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components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826647" lvl="1"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International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compatibility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standards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have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globalized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industry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826647" lvl="1"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Producers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can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specialize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specific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value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chain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segments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b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gaining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economies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scale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accessing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global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markets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2" name="Segnaposto piè di pagina 4">
            <a:extLst>
              <a:ext uri="{FF2B5EF4-FFF2-40B4-BE49-F238E27FC236}">
                <a16:creationId xmlns:a16="http://schemas.microsoft.com/office/drawing/2014/main" id="{21738D84-CFE4-0075-BC26-5D3D81C05E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1004" y="6084459"/>
            <a:ext cx="7242783" cy="365125"/>
          </a:xfrm>
          <a:prstGeom prst="rect">
            <a:avLst/>
          </a:prstGeom>
        </p:spPr>
        <p:txBody>
          <a:bodyPr lIns="71567" tIns="35784" rIns="71567" bIns="35784"/>
          <a:lstStyle>
            <a:lvl1pPr algn="ctr">
              <a:defRPr sz="1100" b="0" spc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i="1" dirty="0">
                <a:ea typeface="Calibri" panose="020F0502020204030204" pitchFamily="34" charset="0"/>
                <a:cs typeface="Calibri" panose="020F0502020204030204" pitchFamily="34" charset="0"/>
              </a:rPr>
              <a:t>This project has received funding from the European Union’s Horizon Europe research and innovation </a:t>
            </a:r>
            <a:r>
              <a:rPr lang="en-US" i="1" dirty="0" err="1">
                <a:ea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i="1" dirty="0">
                <a:ea typeface="Calibri" panose="020F0502020204030204" pitchFamily="34" charset="0"/>
                <a:cs typeface="Calibri" panose="020F0502020204030204" pitchFamily="34" charset="0"/>
              </a:rPr>
              <a:t> under grant agreement No 101135417. Additionally, this Work has received funding from the Swiss State Secretariat for Education, Research and Innovation (SERI) for its Associate Partner.</a:t>
            </a:r>
          </a:p>
        </p:txBody>
      </p:sp>
    </p:spTree>
    <p:extLst>
      <p:ext uri="{BB962C8B-B14F-4D97-AF65-F5344CB8AC3E}">
        <p14:creationId xmlns:p14="http://schemas.microsoft.com/office/powerpoint/2010/main" val="2781977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130EE602-76A8-B9EB-9507-CFDBE39FE141}"/>
              </a:ext>
            </a:extLst>
          </p:cNvPr>
          <p:cNvSpPr txBox="1">
            <a:spLocks/>
          </p:cNvSpPr>
          <p:nvPr/>
        </p:nvSpPr>
        <p:spPr>
          <a:xfrm>
            <a:off x="421832" y="5570712"/>
            <a:ext cx="3163007" cy="2851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Tx/>
              <a:buBlip>
                <a:blip r:embed="rId2"/>
              </a:buBlip>
              <a:defRPr sz="2800" kern="1200">
                <a:solidFill>
                  <a:srgbClr val="005AA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rgbClr val="005AA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Tx/>
              <a:buBlip>
                <a:blip r:embed="rId2"/>
              </a:buBlip>
              <a:defRPr sz="2000" kern="1200">
                <a:solidFill>
                  <a:srgbClr val="005AA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Tx/>
              <a:buBlip>
                <a:blip r:embed="rId2"/>
              </a:buBlip>
              <a:defRPr sz="1800" kern="1200">
                <a:solidFill>
                  <a:srgbClr val="005AA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Tx/>
              <a:buBlip>
                <a:blip r:embed="rId2"/>
              </a:buBlip>
              <a:defRPr sz="1800" kern="1200">
                <a:solidFill>
                  <a:srgbClr val="005AA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1000" dirty="0"/>
              <a:t>Source: based on </a:t>
            </a:r>
            <a:r>
              <a:rPr lang="en-GB" sz="1000" dirty="0" err="1"/>
              <a:t>Swinnen</a:t>
            </a:r>
            <a:r>
              <a:rPr lang="en-GB" sz="1000" dirty="0"/>
              <a:t> (2015) and Locksley (1990)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5C29FF-27C1-47B1-B3FF-30BD2CC24AE9}"/>
              </a:ext>
            </a:extLst>
          </p:cNvPr>
          <p:cNvSpPr txBox="1">
            <a:spLocks/>
          </p:cNvSpPr>
          <p:nvPr/>
        </p:nvSpPr>
        <p:spPr>
          <a:xfrm>
            <a:off x="421832" y="25318"/>
            <a:ext cx="11240655" cy="1021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defTabSz="5438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kern="1200" cap="none" spc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600" b="1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2. Effects of standards</a:t>
            </a:r>
            <a:br>
              <a:rPr lang="en-US" sz="2600" b="1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100" b="1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Minimum Quality and Safety Standards</a:t>
            </a:r>
            <a:endParaRPr lang="en-GB" sz="2100" b="1" dirty="0">
              <a:solidFill>
                <a:schemeClr val="tx1"/>
              </a:solidFill>
              <a:effectLst/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ectangle 1"/>
          <p:cNvSpPr>
            <a:spLocks noGrp="1" noChangeArrowheads="1"/>
          </p:cNvSpPr>
          <p:nvPr>
            <p:ph idx="4294967295"/>
          </p:nvPr>
        </p:nvSpPr>
        <p:spPr bwMode="auto">
          <a:xfrm>
            <a:off x="373063" y="2486384"/>
            <a:ext cx="10402720" cy="2539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Minimum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quality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standards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set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baseline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requirements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b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for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reliability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durability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safety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other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areas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(e.g.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working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conditions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).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They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can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enhance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welfare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including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health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environmental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outcomes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Help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reduce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buyer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risk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build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trust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trade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between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traders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If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set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too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high,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they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may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become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barriers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market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entry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When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adopted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by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regulation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(e.g., 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CO₂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emission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limits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for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cars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),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compliance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becomes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legally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mandatory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2" name="Segnaposto piè di pagina 4">
            <a:extLst>
              <a:ext uri="{FF2B5EF4-FFF2-40B4-BE49-F238E27FC236}">
                <a16:creationId xmlns:a16="http://schemas.microsoft.com/office/drawing/2014/main" id="{B2DB3D48-CDCD-BE88-E30C-2DCA7EA9B3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1004" y="6084459"/>
            <a:ext cx="7242783" cy="365125"/>
          </a:xfrm>
          <a:prstGeom prst="rect">
            <a:avLst/>
          </a:prstGeom>
        </p:spPr>
        <p:txBody>
          <a:bodyPr lIns="71567" tIns="35784" rIns="71567" bIns="35784"/>
          <a:lstStyle>
            <a:lvl1pPr algn="ctr">
              <a:defRPr sz="1100" b="0" spc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i="1" dirty="0">
                <a:ea typeface="Calibri" panose="020F0502020204030204" pitchFamily="34" charset="0"/>
                <a:cs typeface="Calibri" panose="020F0502020204030204" pitchFamily="34" charset="0"/>
              </a:rPr>
              <a:t>This project has received funding from the European Union’s Horizon Europe research and innovation </a:t>
            </a:r>
            <a:r>
              <a:rPr lang="en-US" i="1" dirty="0" err="1">
                <a:ea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i="1" dirty="0">
                <a:ea typeface="Calibri" panose="020F0502020204030204" pitchFamily="34" charset="0"/>
                <a:cs typeface="Calibri" panose="020F0502020204030204" pitchFamily="34" charset="0"/>
              </a:rPr>
              <a:t> under grant agreement No 101135417. Additionally, this Work has received funding from the Swiss State Secretariat for Education, Research and Innovation (SERI) for its Associate Partner.</a:t>
            </a:r>
          </a:p>
        </p:txBody>
      </p:sp>
    </p:spTree>
    <p:extLst>
      <p:ext uri="{BB962C8B-B14F-4D97-AF65-F5344CB8AC3E}">
        <p14:creationId xmlns:p14="http://schemas.microsoft.com/office/powerpoint/2010/main" val="2727219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57822AD-14BF-08C4-8CB0-A59012045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sz="1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Acquiring fundamental knowledge of standards</a:t>
            </a:r>
          </a:p>
          <a:p>
            <a:r>
              <a:rPr lang="en-US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Understanding the effects of standards</a:t>
            </a:r>
          </a:p>
          <a:p>
            <a:r>
              <a:rPr lang="en-US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Exploring the connections between research and development and standardization</a:t>
            </a:r>
          </a:p>
          <a:p>
            <a:r>
              <a:rPr lang="en-US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Identifying the various roles of different standards</a:t>
            </a:r>
          </a:p>
          <a:p>
            <a:r>
              <a:rPr lang="en-US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Understanding the impacts of standards for appropriate use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C1491F2-FF11-4201-6C58-F6E961AF9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380" y="1"/>
            <a:ext cx="11452859" cy="1021080"/>
          </a:xfrm>
        </p:spPr>
        <p:txBody>
          <a:bodyPr>
            <a:normAutofit/>
          </a:bodyPr>
          <a:lstStyle/>
          <a:p>
            <a:r>
              <a:rPr lang="de-DE" sz="3600" dirty="0"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Learning</a:t>
            </a:r>
            <a:r>
              <a:rPr lang="de-DE" sz="3600" dirty="0">
                <a:solidFill>
                  <a:schemeClr val="tx1"/>
                </a:solidFill>
                <a:effectLst/>
              </a:rPr>
              <a:t> </a:t>
            </a:r>
            <a:r>
              <a:rPr lang="de-DE" sz="3600" dirty="0" err="1">
                <a:solidFill>
                  <a:schemeClr val="tx1"/>
                </a:solidFill>
                <a:effectLst/>
              </a:rPr>
              <a:t>objectives</a:t>
            </a:r>
            <a:endParaRPr lang="de-DE" sz="360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725CA5C4-C7E9-8777-CFCA-1A28FFA401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1004" y="6084459"/>
            <a:ext cx="7242783" cy="365125"/>
          </a:xfrm>
          <a:prstGeom prst="rect">
            <a:avLst/>
          </a:prstGeom>
        </p:spPr>
        <p:txBody>
          <a:bodyPr lIns="71567" tIns="35784" rIns="71567" bIns="35784"/>
          <a:lstStyle>
            <a:lvl1pPr algn="ctr">
              <a:defRPr sz="1100" b="0" spc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i="1" dirty="0">
                <a:ea typeface="Calibri" panose="020F0502020204030204" pitchFamily="34" charset="0"/>
                <a:cs typeface="Calibri" panose="020F0502020204030204" pitchFamily="34" charset="0"/>
              </a:rPr>
              <a:t>This project has received funding from the European Union’s Horizon Europe research and innovation </a:t>
            </a:r>
            <a:r>
              <a:rPr lang="en-US" i="1" dirty="0" err="1">
                <a:ea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i="1" dirty="0">
                <a:ea typeface="Calibri" panose="020F0502020204030204" pitchFamily="34" charset="0"/>
                <a:cs typeface="Calibri" panose="020F0502020204030204" pitchFamily="34" charset="0"/>
              </a:rPr>
              <a:t> under grant agreement No 101135417. Additionally, this Work has received funding from the Swiss State Secretariat for Education, Research and Innovation (SERI) for its Associate Partner.</a:t>
            </a:r>
          </a:p>
        </p:txBody>
      </p:sp>
    </p:spTree>
    <p:extLst>
      <p:ext uri="{BB962C8B-B14F-4D97-AF65-F5344CB8AC3E}">
        <p14:creationId xmlns:p14="http://schemas.microsoft.com/office/powerpoint/2010/main" val="3357121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CBE98223-9E31-22C9-9479-E34624A0C5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312" t="21385" r="6777" b="11925"/>
          <a:stretch/>
        </p:blipFill>
        <p:spPr>
          <a:xfrm>
            <a:off x="7639665" y="2040193"/>
            <a:ext cx="3283974" cy="343145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35C29FF-27C1-47B1-B3FF-30BD2CC24AE9}"/>
              </a:ext>
            </a:extLst>
          </p:cNvPr>
          <p:cNvSpPr txBox="1">
            <a:spLocks/>
          </p:cNvSpPr>
          <p:nvPr/>
        </p:nvSpPr>
        <p:spPr>
          <a:xfrm>
            <a:off x="421832" y="25318"/>
            <a:ext cx="11240655" cy="1021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defTabSz="5438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kern="1200" cap="none" spc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600" b="1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2. Effects of standards</a:t>
            </a:r>
            <a:br>
              <a:rPr lang="en-US" sz="2600" b="1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100" b="1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Minimum Quality and Safety Standards</a:t>
            </a:r>
            <a:endParaRPr lang="en-GB" sz="2100" b="1" dirty="0">
              <a:solidFill>
                <a:schemeClr val="tx1"/>
              </a:solidFill>
              <a:effectLst/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idx="4294967295"/>
          </p:nvPr>
        </p:nvSpPr>
        <p:spPr bwMode="auto">
          <a:xfrm>
            <a:off x="373063" y="2485678"/>
            <a:ext cx="6113084" cy="2540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Customers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struggle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choose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among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many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product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variants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If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buyers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can’t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assess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quality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b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high-quality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sellers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can't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justify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higher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prices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This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can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lead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Gresham’s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law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kumimoji="0" lang="de-DE" altLang="de-DE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“Bad </a:t>
            </a:r>
            <a:r>
              <a:rPr kumimoji="0" lang="de-DE" altLang="de-DE" sz="1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drives</a:t>
            </a:r>
            <a:r>
              <a:rPr kumimoji="0" lang="de-DE" altLang="de-DE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out </a:t>
            </a:r>
            <a:r>
              <a:rPr kumimoji="0" lang="de-DE" altLang="de-DE" sz="1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kumimoji="0" lang="de-DE" altLang="de-DE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good</a:t>
            </a:r>
            <a:r>
              <a:rPr kumimoji="0" lang="de-DE" altLang="de-DE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.”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Worst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case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: Market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may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fail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completely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b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due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lack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trust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product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quality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7A71EAE-AFEB-0474-4224-6B33AFBE66E8}"/>
              </a:ext>
            </a:extLst>
          </p:cNvPr>
          <p:cNvSpPr txBox="1"/>
          <p:nvPr/>
        </p:nvSpPr>
        <p:spPr>
          <a:xfrm>
            <a:off x="9981523" y="5555891"/>
            <a:ext cx="1848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tx1"/>
                </a:solidFill>
              </a:rPr>
              <a:t>© ETSI. All </a:t>
            </a:r>
            <a:r>
              <a:rPr lang="de-DE" sz="1100" dirty="0" err="1">
                <a:solidFill>
                  <a:schemeClr val="tx1"/>
                </a:solidFill>
              </a:rPr>
              <a:t>rights</a:t>
            </a:r>
            <a:r>
              <a:rPr lang="de-DE" sz="1100" dirty="0">
                <a:solidFill>
                  <a:schemeClr val="tx1"/>
                </a:solidFill>
              </a:rPr>
              <a:t> </a:t>
            </a:r>
            <a:r>
              <a:rPr lang="de-DE" sz="1100" dirty="0" err="1">
                <a:solidFill>
                  <a:schemeClr val="tx1"/>
                </a:solidFill>
              </a:rPr>
              <a:t>reserved</a:t>
            </a:r>
            <a:r>
              <a:rPr lang="de-DE" sz="11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F7382D89-019E-8F5A-C953-7156E5EC3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1004" y="6084459"/>
            <a:ext cx="7242783" cy="365125"/>
          </a:xfrm>
          <a:prstGeom prst="rect">
            <a:avLst/>
          </a:prstGeom>
        </p:spPr>
        <p:txBody>
          <a:bodyPr lIns="71567" tIns="35784" rIns="71567" bIns="35784"/>
          <a:lstStyle>
            <a:lvl1pPr algn="ctr">
              <a:defRPr sz="1100" b="0" spc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i="1" dirty="0">
                <a:ea typeface="Calibri" panose="020F0502020204030204" pitchFamily="34" charset="0"/>
                <a:cs typeface="Calibri" panose="020F0502020204030204" pitchFamily="34" charset="0"/>
              </a:rPr>
              <a:t>This project has received funding from the European Union’s Horizon Europe research and innovation </a:t>
            </a:r>
            <a:r>
              <a:rPr lang="en-US" i="1" dirty="0" err="1">
                <a:ea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i="1" dirty="0">
                <a:ea typeface="Calibri" panose="020F0502020204030204" pitchFamily="34" charset="0"/>
                <a:cs typeface="Calibri" panose="020F0502020204030204" pitchFamily="34" charset="0"/>
              </a:rPr>
              <a:t> under grant agreement No 101135417. Additionally, this Work has received funding from the Swiss State Secretariat for Education, Research and Innovation (SERI) for its Associate Partner.</a:t>
            </a:r>
          </a:p>
        </p:txBody>
      </p:sp>
    </p:spTree>
    <p:extLst>
      <p:ext uri="{BB962C8B-B14F-4D97-AF65-F5344CB8AC3E}">
        <p14:creationId xmlns:p14="http://schemas.microsoft.com/office/powerpoint/2010/main" val="25062570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11B42A3-4E3F-A9DE-60A6-5C173BEF81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761" t="25780" r="4305" b="23774"/>
          <a:stretch/>
        </p:blipFill>
        <p:spPr>
          <a:xfrm>
            <a:off x="8229601" y="2013154"/>
            <a:ext cx="2684206" cy="3473678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C75B84C1-E644-24A4-C35D-CE323FE1B494}"/>
              </a:ext>
            </a:extLst>
          </p:cNvPr>
          <p:cNvSpPr txBox="1"/>
          <p:nvPr/>
        </p:nvSpPr>
        <p:spPr>
          <a:xfrm>
            <a:off x="7958413" y="5967371"/>
            <a:ext cx="1848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tx1"/>
                </a:solidFill>
              </a:rPr>
              <a:t>© ETSI. All </a:t>
            </a:r>
            <a:r>
              <a:rPr lang="de-DE" sz="1100" dirty="0" err="1">
                <a:solidFill>
                  <a:schemeClr val="tx1"/>
                </a:solidFill>
              </a:rPr>
              <a:t>rights</a:t>
            </a:r>
            <a:r>
              <a:rPr lang="de-DE" sz="1100" dirty="0">
                <a:solidFill>
                  <a:schemeClr val="tx1"/>
                </a:solidFill>
              </a:rPr>
              <a:t> </a:t>
            </a:r>
            <a:r>
              <a:rPr lang="de-DE" sz="1100" dirty="0" err="1">
                <a:solidFill>
                  <a:schemeClr val="tx1"/>
                </a:solidFill>
              </a:rPr>
              <a:t>reserved</a:t>
            </a:r>
            <a:r>
              <a:rPr lang="de-DE" sz="11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35C29FF-27C1-47B1-B3FF-30BD2CC24AE9}"/>
              </a:ext>
            </a:extLst>
          </p:cNvPr>
          <p:cNvSpPr txBox="1">
            <a:spLocks/>
          </p:cNvSpPr>
          <p:nvPr/>
        </p:nvSpPr>
        <p:spPr>
          <a:xfrm>
            <a:off x="421832" y="25318"/>
            <a:ext cx="11240655" cy="1021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defTabSz="5438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kern="1200" cap="none" spc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600" b="1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2. Effects of standards</a:t>
            </a:r>
            <a:br>
              <a:rPr lang="en-US" sz="2600" b="1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100" b="1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Minimum Quality and Safety Standards</a:t>
            </a:r>
            <a:endParaRPr lang="en-GB" sz="2100" b="1" dirty="0">
              <a:solidFill>
                <a:schemeClr val="tx1"/>
              </a:solidFill>
              <a:effectLst/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1"/>
          <p:cNvSpPr>
            <a:spLocks noGrp="1" noChangeArrowheads="1"/>
          </p:cNvSpPr>
          <p:nvPr>
            <p:ph idx="4294967295"/>
          </p:nvPr>
        </p:nvSpPr>
        <p:spPr bwMode="auto">
          <a:xfrm>
            <a:off x="373063" y="1862431"/>
            <a:ext cx="6966331" cy="3787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issue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stems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from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information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asymmetries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b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where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sellers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know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more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than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buyers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This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makes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it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difficult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for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buyers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make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informed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decisions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Leland (1979)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showed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that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minimum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quality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standards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b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can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reduce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these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asymmetries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by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setting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clear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baseline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requirements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Some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firms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rely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on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their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reputation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justify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higher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prices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b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by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offering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quality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well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above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standard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Ex-post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restitution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(e.g.,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guarantees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can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also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substitute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b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for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formal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quality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standards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2" name="Segnaposto piè di pagina 4">
            <a:extLst>
              <a:ext uri="{FF2B5EF4-FFF2-40B4-BE49-F238E27FC236}">
                <a16:creationId xmlns:a16="http://schemas.microsoft.com/office/drawing/2014/main" id="{41DB5346-79BD-8B54-2E35-DED8D64C5B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1004" y="6084459"/>
            <a:ext cx="7242783" cy="365125"/>
          </a:xfrm>
          <a:prstGeom prst="rect">
            <a:avLst/>
          </a:prstGeom>
        </p:spPr>
        <p:txBody>
          <a:bodyPr lIns="71567" tIns="35784" rIns="71567" bIns="35784"/>
          <a:lstStyle>
            <a:lvl1pPr algn="ctr">
              <a:defRPr sz="1100" b="0" spc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i="1" dirty="0">
                <a:ea typeface="Calibri" panose="020F0502020204030204" pitchFamily="34" charset="0"/>
                <a:cs typeface="Calibri" panose="020F0502020204030204" pitchFamily="34" charset="0"/>
              </a:rPr>
              <a:t>This project has received funding from the European Union’s Horizon Europe research and innovation </a:t>
            </a:r>
            <a:r>
              <a:rPr lang="en-US" i="1" dirty="0" err="1">
                <a:ea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i="1" dirty="0">
                <a:ea typeface="Calibri" panose="020F0502020204030204" pitchFamily="34" charset="0"/>
                <a:cs typeface="Calibri" panose="020F0502020204030204" pitchFamily="34" charset="0"/>
              </a:rPr>
              <a:t> under grant agreement No 101135417. Additionally, this Work has received funding from the Swiss State Secretariat for Education, Research and Innovation (SERI) for its Associate Partner.</a:t>
            </a:r>
          </a:p>
        </p:txBody>
      </p:sp>
    </p:spTree>
    <p:extLst>
      <p:ext uri="{BB962C8B-B14F-4D97-AF65-F5344CB8AC3E}">
        <p14:creationId xmlns:p14="http://schemas.microsoft.com/office/powerpoint/2010/main" val="23152894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BD379A-897A-0C5D-1EDC-F72D3F597FD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73380" y="1516381"/>
            <a:ext cx="11452859" cy="4479083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ea typeface="Open Sans" panose="020B0606030504020204" pitchFamily="34" charset="0"/>
                <a:cs typeface="Open Sans" panose="020B0606030504020204" pitchFamily="34" charset="0"/>
              </a:rPr>
              <a:t>Minimum quality standards </a:t>
            </a:r>
            <a:r>
              <a:rPr lang="en-US" sz="1800" b="1" dirty="0">
                <a:ea typeface="Open Sans" panose="020B0606030504020204" pitchFamily="34" charset="0"/>
                <a:cs typeface="Open Sans" panose="020B0606030504020204" pitchFamily="34" charset="0"/>
              </a:rPr>
              <a:t>reduce transaction and search costs</a:t>
            </a:r>
            <a:r>
              <a:rPr lang="en-US" sz="1800" dirty="0">
                <a:ea typeface="Open Sans" panose="020B0606030504020204" pitchFamily="34" charset="0"/>
                <a:cs typeface="Open Sans" panose="020B0606030504020204" pitchFamily="34" charset="0"/>
              </a:rPr>
              <a:t> caused by economic exchange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ea typeface="Open Sans" panose="020B0606030504020204" pitchFamily="34" charset="0"/>
                <a:cs typeface="Open Sans" panose="020B0606030504020204" pitchFamily="34" charset="0"/>
              </a:rPr>
              <a:t> If a product is defined in a way that reduces buyer uncertainty:</a:t>
            </a:r>
          </a:p>
          <a:p>
            <a:pPr lvl="1">
              <a:lnSpc>
                <a:spcPct val="150000"/>
              </a:lnSpc>
            </a:pPr>
            <a:r>
              <a:rPr lang="en-US" sz="1800" dirty="0">
                <a:ea typeface="Open Sans" panose="020B0606030504020204" pitchFamily="34" charset="0"/>
                <a:cs typeface="Open Sans" panose="020B0606030504020204" pitchFamily="34" charset="0"/>
              </a:rPr>
              <a:t>The buyer’s risk is reduced</a:t>
            </a:r>
          </a:p>
          <a:p>
            <a:pPr lvl="1">
              <a:lnSpc>
                <a:spcPct val="150000"/>
              </a:lnSpc>
            </a:pPr>
            <a:r>
              <a:rPr lang="en-US" sz="1800" dirty="0">
                <a:ea typeface="Open Sans" panose="020B0606030504020204" pitchFamily="34" charset="0"/>
                <a:cs typeface="Open Sans" panose="020B0606030504020204" pitchFamily="34" charset="0"/>
              </a:rPr>
              <a:t>Less need for the buyer to spend money and time on evaluating different products before a purchase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ea typeface="Open Sans" panose="020B0606030504020204" pitchFamily="34" charset="0"/>
                <a:cs typeface="Open Sans" panose="020B0606030504020204" pitchFamily="34" charset="0"/>
              </a:rPr>
              <a:t> Product certification can function as a shortcut for buyers as it proofs the compliance to a standard</a:t>
            </a:r>
            <a:endParaRPr lang="en-GB" sz="1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130EE602-76A8-B9EB-9507-CFDBE39FE141}"/>
              </a:ext>
            </a:extLst>
          </p:cNvPr>
          <p:cNvSpPr txBox="1">
            <a:spLocks/>
          </p:cNvSpPr>
          <p:nvPr/>
        </p:nvSpPr>
        <p:spPr>
          <a:xfrm>
            <a:off x="585570" y="5631672"/>
            <a:ext cx="2848972" cy="2851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Tx/>
              <a:buBlip>
                <a:blip r:embed="rId2"/>
              </a:buBlip>
              <a:defRPr sz="2800" kern="1200">
                <a:solidFill>
                  <a:srgbClr val="005AA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rgbClr val="005AA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Tx/>
              <a:buBlip>
                <a:blip r:embed="rId2"/>
              </a:buBlip>
              <a:defRPr sz="2000" kern="1200">
                <a:solidFill>
                  <a:srgbClr val="005AA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Tx/>
              <a:buBlip>
                <a:blip r:embed="rId2"/>
              </a:buBlip>
              <a:defRPr sz="1800" kern="1200">
                <a:solidFill>
                  <a:srgbClr val="005AA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Tx/>
              <a:buBlip>
                <a:blip r:embed="rId2"/>
              </a:buBlip>
              <a:defRPr sz="1800" kern="1200">
                <a:solidFill>
                  <a:srgbClr val="005AA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1000" dirty="0"/>
              <a:t>Source: Pham (2006); Swann (2000); Swann (2010)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5C29FF-27C1-47B1-B3FF-30BD2CC24AE9}"/>
              </a:ext>
            </a:extLst>
          </p:cNvPr>
          <p:cNvSpPr txBox="1">
            <a:spLocks/>
          </p:cNvSpPr>
          <p:nvPr/>
        </p:nvSpPr>
        <p:spPr>
          <a:xfrm>
            <a:off x="421832" y="25318"/>
            <a:ext cx="11240655" cy="1021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defTabSz="5438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kern="1200" cap="none" spc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600" b="1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2. Effects of standards</a:t>
            </a:r>
            <a:br>
              <a:rPr lang="en-US" sz="2600" b="1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100" b="1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Minimum Quality and Safety Standards</a:t>
            </a:r>
            <a:endParaRPr lang="en-GB" sz="2100" b="1" dirty="0">
              <a:solidFill>
                <a:schemeClr val="tx1"/>
              </a:solidFill>
              <a:effectLst/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CA386E9C-0AA5-44C3-EDCF-668C21F1E5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1004" y="6084459"/>
            <a:ext cx="7242783" cy="365125"/>
          </a:xfrm>
          <a:prstGeom prst="rect">
            <a:avLst/>
          </a:prstGeom>
        </p:spPr>
        <p:txBody>
          <a:bodyPr lIns="71567" tIns="35784" rIns="71567" bIns="35784"/>
          <a:lstStyle>
            <a:lvl1pPr algn="ctr">
              <a:defRPr sz="1100" b="0" spc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i="1" dirty="0">
                <a:ea typeface="Calibri" panose="020F0502020204030204" pitchFamily="34" charset="0"/>
                <a:cs typeface="Calibri" panose="020F0502020204030204" pitchFamily="34" charset="0"/>
              </a:rPr>
              <a:t>This project has received funding from the European Union’s Horizon Europe research and innovation </a:t>
            </a:r>
            <a:r>
              <a:rPr lang="en-US" i="1" dirty="0" err="1">
                <a:ea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i="1" dirty="0">
                <a:ea typeface="Calibri" panose="020F0502020204030204" pitchFamily="34" charset="0"/>
                <a:cs typeface="Calibri" panose="020F0502020204030204" pitchFamily="34" charset="0"/>
              </a:rPr>
              <a:t> under grant agreement No 101135417. Additionally, this Work has received funding from the Swiss State Secretariat for Education, Research and Innovation (SERI) for its Associate Partner.</a:t>
            </a:r>
          </a:p>
        </p:txBody>
      </p:sp>
    </p:spTree>
    <p:extLst>
      <p:ext uri="{BB962C8B-B14F-4D97-AF65-F5344CB8AC3E}">
        <p14:creationId xmlns:p14="http://schemas.microsoft.com/office/powerpoint/2010/main" val="19918512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35C29FF-27C1-47B1-B3FF-30BD2CC24AE9}"/>
              </a:ext>
            </a:extLst>
          </p:cNvPr>
          <p:cNvSpPr txBox="1">
            <a:spLocks/>
          </p:cNvSpPr>
          <p:nvPr/>
        </p:nvSpPr>
        <p:spPr>
          <a:xfrm>
            <a:off x="475672" y="406513"/>
            <a:ext cx="11240655" cy="1021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defTabSz="5438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kern="1200" cap="none" spc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6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Effects of standards</a:t>
            </a:r>
            <a:br>
              <a:rPr lang="en-US" sz="26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1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Minimum Quality and Safety Standards</a:t>
            </a:r>
            <a:endParaRPr lang="en-GB" sz="2100" b="1" dirty="0"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ectangle 1"/>
          <p:cNvSpPr>
            <a:spLocks noGrp="1" noChangeArrowheads="1"/>
          </p:cNvSpPr>
          <p:nvPr>
            <p:ph idx="4294967295"/>
          </p:nvPr>
        </p:nvSpPr>
        <p:spPr bwMode="auto">
          <a:xfrm>
            <a:off x="373063" y="2070180"/>
            <a:ext cx="9736255" cy="3371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Minimum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quality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standards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can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help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level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playing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field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between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new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entrants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incumbents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b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by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clearly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defining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product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requirements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Without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standards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incumbents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hold an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information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advantage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However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standards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set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too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high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can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act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as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entry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barriers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Even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if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costly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for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incumbents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, such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standards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may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burden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entrants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more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b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effectively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raising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rivals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’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costs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This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strategy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can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lead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“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regulatory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capture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”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where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producers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influence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regulators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b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shape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standards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their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own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interest</a:t>
            </a:r>
            <a:r>
              <a:rPr lang="de-DE" altLang="de-DE" sz="1800" dirty="0"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rather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than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that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consumers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2" name="Segnaposto piè di pagina 4">
            <a:extLst>
              <a:ext uri="{FF2B5EF4-FFF2-40B4-BE49-F238E27FC236}">
                <a16:creationId xmlns:a16="http://schemas.microsoft.com/office/drawing/2014/main" id="{F277B4B9-CFD0-6113-F04A-0032709DEC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1004" y="6084459"/>
            <a:ext cx="7242783" cy="365125"/>
          </a:xfrm>
          <a:prstGeom prst="rect">
            <a:avLst/>
          </a:prstGeom>
        </p:spPr>
        <p:txBody>
          <a:bodyPr lIns="71567" tIns="35784" rIns="71567" bIns="35784"/>
          <a:lstStyle>
            <a:lvl1pPr algn="ctr">
              <a:defRPr sz="1100" b="0" spc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i="1" dirty="0">
                <a:ea typeface="Calibri" panose="020F0502020204030204" pitchFamily="34" charset="0"/>
                <a:cs typeface="Calibri" panose="020F0502020204030204" pitchFamily="34" charset="0"/>
              </a:rPr>
              <a:t>This project has received funding from the European Union’s Horizon Europe research and innovation </a:t>
            </a:r>
            <a:r>
              <a:rPr lang="en-US" i="1" dirty="0" err="1">
                <a:ea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i="1" dirty="0">
                <a:ea typeface="Calibri" panose="020F0502020204030204" pitchFamily="34" charset="0"/>
                <a:cs typeface="Calibri" panose="020F0502020204030204" pitchFamily="34" charset="0"/>
              </a:rPr>
              <a:t> under grant agreement No 101135417. Additionally, this Work has received funding from the Swiss State Secretariat for Education, Research and Innovation (SERI) for its Associate Partner.</a:t>
            </a:r>
          </a:p>
        </p:txBody>
      </p:sp>
    </p:spTree>
    <p:extLst>
      <p:ext uri="{BB962C8B-B14F-4D97-AF65-F5344CB8AC3E}">
        <p14:creationId xmlns:p14="http://schemas.microsoft.com/office/powerpoint/2010/main" val="38183292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BD379A-897A-0C5D-1EDC-F72D3F597FD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73380" y="1516381"/>
            <a:ext cx="11452859" cy="447908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Two main functions: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 of </a:t>
            </a: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economies of scale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by minimizing the proliferation of minimally differentiated models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Reduction of </a:t>
            </a: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transaction costs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customers, because they do not have to choose between a vast number of slightly different products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Many advantages:</a:t>
            </a:r>
          </a:p>
          <a:p>
            <a:pPr lvl="1">
              <a:lnSpc>
                <a:spcPct val="150000"/>
              </a:lnSpc>
            </a:pP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Prevention of market fragmentation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support of a </a:t>
            </a: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joint vision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suppliers, less fragmentation also means reduced risk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Variety reduction standards can also reduce barriers to entry</a:t>
            </a:r>
          </a:p>
          <a:p>
            <a:pPr lvl="2">
              <a:lnSpc>
                <a:spcPct val="150000"/>
              </a:lnSpc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Variety proliferation is sometimes used by incumbents to limit competition from small scale entrants who cannot provide the same degree of variety</a:t>
            </a:r>
          </a:p>
          <a:p>
            <a:pPr lvl="2">
              <a:lnSpc>
                <a:spcPct val="150000"/>
              </a:lnSpc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Some incumbents try to restrict entry by companies with an idiosyncratic product specification</a:t>
            </a:r>
            <a:endParaRPr lang="en-GB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35C29FF-27C1-47B1-B3FF-30BD2CC24AE9}"/>
              </a:ext>
            </a:extLst>
          </p:cNvPr>
          <p:cNvSpPr txBox="1">
            <a:spLocks/>
          </p:cNvSpPr>
          <p:nvPr/>
        </p:nvSpPr>
        <p:spPr>
          <a:xfrm>
            <a:off x="421832" y="25318"/>
            <a:ext cx="11240655" cy="1021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defTabSz="5438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kern="1200" cap="none" spc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6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Effects of standards</a:t>
            </a:r>
            <a:br>
              <a:rPr lang="en-US" sz="26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1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Variety Reduction Standards</a:t>
            </a:r>
            <a:endParaRPr lang="en-GB" sz="2100" b="1" dirty="0"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13C422B0-7FB3-DA9D-FE85-CD0255826D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1004" y="6084459"/>
            <a:ext cx="7242783" cy="365125"/>
          </a:xfrm>
          <a:prstGeom prst="rect">
            <a:avLst/>
          </a:prstGeom>
        </p:spPr>
        <p:txBody>
          <a:bodyPr lIns="71567" tIns="35784" rIns="71567" bIns="35784"/>
          <a:lstStyle>
            <a:lvl1pPr algn="ctr">
              <a:defRPr sz="1100" b="0" spc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i="1" dirty="0">
                <a:ea typeface="Calibri" panose="020F0502020204030204" pitchFamily="34" charset="0"/>
                <a:cs typeface="Calibri" panose="020F0502020204030204" pitchFamily="34" charset="0"/>
              </a:rPr>
              <a:t>This project has received funding from the European Union’s Horizon Europe research and innovation </a:t>
            </a:r>
            <a:r>
              <a:rPr lang="en-US" i="1" dirty="0" err="1">
                <a:ea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i="1" dirty="0">
                <a:ea typeface="Calibri" panose="020F0502020204030204" pitchFamily="34" charset="0"/>
                <a:cs typeface="Calibri" panose="020F0502020204030204" pitchFamily="34" charset="0"/>
              </a:rPr>
              <a:t> under grant agreement No 101135417. Additionally, this Work has received funding from the Swiss State Secretariat for Education, Research and Innovation (SERI) for its Associate Partner.</a:t>
            </a:r>
          </a:p>
        </p:txBody>
      </p:sp>
    </p:spTree>
    <p:extLst>
      <p:ext uri="{BB962C8B-B14F-4D97-AF65-F5344CB8AC3E}">
        <p14:creationId xmlns:p14="http://schemas.microsoft.com/office/powerpoint/2010/main" val="12185887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BD379A-897A-0C5D-1EDC-F72D3F597FD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73380" y="1516381"/>
            <a:ext cx="11452859" cy="44790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variety reduction standards need to be defined publicly?</a:t>
            </a:r>
          </a:p>
          <a:p>
            <a:pPr lvl="1"/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necessarily: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Economies of scale (best-known function of this type of standard) can also be obtained with an idiosyncratic model range</a:t>
            </a:r>
          </a:p>
          <a:p>
            <a:pPr lvl="1"/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But: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store selling cloth in idiosyncratic sizes will not perform well</a:t>
            </a: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35C29FF-27C1-47B1-B3FF-30BD2CC24AE9}"/>
              </a:ext>
            </a:extLst>
          </p:cNvPr>
          <p:cNvSpPr txBox="1">
            <a:spLocks/>
          </p:cNvSpPr>
          <p:nvPr/>
        </p:nvSpPr>
        <p:spPr>
          <a:xfrm>
            <a:off x="421832" y="25318"/>
            <a:ext cx="11240655" cy="1021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defTabSz="5438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kern="1200" cap="none" spc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6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Effects of standards</a:t>
            </a:r>
            <a:br>
              <a:rPr lang="en-US" sz="26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1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Variety Reduction Standards</a:t>
            </a:r>
            <a:endParaRPr lang="en-GB" sz="2100" b="1" dirty="0"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60031E87-C2D4-9647-1438-A2967EC968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1004" y="6084459"/>
            <a:ext cx="7242783" cy="365125"/>
          </a:xfrm>
          <a:prstGeom prst="rect">
            <a:avLst/>
          </a:prstGeom>
        </p:spPr>
        <p:txBody>
          <a:bodyPr lIns="71567" tIns="35784" rIns="71567" bIns="35784"/>
          <a:lstStyle>
            <a:lvl1pPr algn="ctr">
              <a:defRPr sz="1100" b="0" spc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i="1" dirty="0">
                <a:ea typeface="Calibri" panose="020F0502020204030204" pitchFamily="34" charset="0"/>
                <a:cs typeface="Calibri" panose="020F0502020204030204" pitchFamily="34" charset="0"/>
              </a:rPr>
              <a:t>This project has received funding from the European Union’s Horizon Europe research and innovation </a:t>
            </a:r>
            <a:r>
              <a:rPr lang="en-US" i="1" dirty="0" err="1">
                <a:ea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i="1" dirty="0">
                <a:ea typeface="Calibri" panose="020F0502020204030204" pitchFamily="34" charset="0"/>
                <a:cs typeface="Calibri" panose="020F0502020204030204" pitchFamily="34" charset="0"/>
              </a:rPr>
              <a:t> under grant agreement No 101135417. Additionally, this Work has received funding from the Swiss State Secretariat for Education, Research and Innovation (SERI) for its Associate Partner.</a:t>
            </a:r>
          </a:p>
        </p:txBody>
      </p:sp>
    </p:spTree>
    <p:extLst>
      <p:ext uri="{BB962C8B-B14F-4D97-AF65-F5344CB8AC3E}">
        <p14:creationId xmlns:p14="http://schemas.microsoft.com/office/powerpoint/2010/main" val="310216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BD379A-897A-0C5D-1EDC-F72D3F597FD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73380" y="1516381"/>
            <a:ext cx="11452859" cy="266232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Information and measurement standards: 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Standards that contain codified knowledge and product descriptions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These standards an be seen as </a:t>
            </a:r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important instruments of technology transfer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as they…</a:t>
            </a:r>
          </a:p>
          <a:p>
            <a:pPr lvl="1">
              <a:lnSpc>
                <a:spcPct val="150000"/>
              </a:lnSpc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…contain the work and experience of generations</a:t>
            </a:r>
          </a:p>
          <a:p>
            <a:pPr lvl="1">
              <a:lnSpc>
                <a:spcPct val="150000"/>
              </a:lnSpc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…act as instruments in the dissemination of best practices</a:t>
            </a:r>
            <a:endParaRPr lang="en-GB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DD75FB0-037E-3E8B-4B60-0076CEE215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60" t="51769" r="18712" b="10015"/>
          <a:stretch/>
        </p:blipFill>
        <p:spPr>
          <a:xfrm>
            <a:off x="3200400" y="4178710"/>
            <a:ext cx="5791200" cy="196645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35C29FF-27C1-47B1-B3FF-30BD2CC24AE9}"/>
              </a:ext>
            </a:extLst>
          </p:cNvPr>
          <p:cNvSpPr txBox="1">
            <a:spLocks/>
          </p:cNvSpPr>
          <p:nvPr/>
        </p:nvSpPr>
        <p:spPr>
          <a:xfrm>
            <a:off x="421832" y="25318"/>
            <a:ext cx="11240655" cy="1021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defTabSz="5438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kern="1200" cap="none" spc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6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Effects of standards</a:t>
            </a:r>
            <a:br>
              <a:rPr lang="en-US" sz="26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1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Information and Measurement Standard</a:t>
            </a:r>
            <a:endParaRPr lang="en-GB" sz="2100" b="1" dirty="0"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0C94BAF-FB58-C099-CF23-44D9E441E922}"/>
              </a:ext>
            </a:extLst>
          </p:cNvPr>
          <p:cNvSpPr txBox="1"/>
          <p:nvPr/>
        </p:nvSpPr>
        <p:spPr>
          <a:xfrm>
            <a:off x="8267023" y="6321701"/>
            <a:ext cx="1848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tx1"/>
                </a:solidFill>
              </a:rPr>
              <a:t>© ETSI. All </a:t>
            </a:r>
            <a:r>
              <a:rPr lang="de-DE" sz="1100" dirty="0" err="1">
                <a:solidFill>
                  <a:schemeClr val="tx1"/>
                </a:solidFill>
              </a:rPr>
              <a:t>rights</a:t>
            </a:r>
            <a:r>
              <a:rPr lang="de-DE" sz="1100" dirty="0">
                <a:solidFill>
                  <a:schemeClr val="tx1"/>
                </a:solidFill>
              </a:rPr>
              <a:t> </a:t>
            </a:r>
            <a:r>
              <a:rPr lang="de-DE" sz="1100" dirty="0" err="1">
                <a:solidFill>
                  <a:schemeClr val="tx1"/>
                </a:solidFill>
              </a:rPr>
              <a:t>reserved</a:t>
            </a:r>
            <a:r>
              <a:rPr lang="de-DE" sz="11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FA798BAA-87F3-0EA8-2EAF-D29E662DA1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1004" y="6084459"/>
            <a:ext cx="7242783" cy="365125"/>
          </a:xfrm>
          <a:prstGeom prst="rect">
            <a:avLst/>
          </a:prstGeom>
        </p:spPr>
        <p:txBody>
          <a:bodyPr lIns="71567" tIns="35784" rIns="71567" bIns="35784"/>
          <a:lstStyle>
            <a:lvl1pPr algn="ctr">
              <a:defRPr sz="1100" b="0" spc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i="1" dirty="0">
                <a:ea typeface="Calibri" panose="020F0502020204030204" pitchFamily="34" charset="0"/>
                <a:cs typeface="Calibri" panose="020F0502020204030204" pitchFamily="34" charset="0"/>
              </a:rPr>
              <a:t>This project has received funding from the European Union’s Horizon Europe research and innovation </a:t>
            </a:r>
            <a:r>
              <a:rPr lang="en-US" i="1" dirty="0" err="1">
                <a:ea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i="1" dirty="0">
                <a:ea typeface="Calibri" panose="020F0502020204030204" pitchFamily="34" charset="0"/>
                <a:cs typeface="Calibri" panose="020F0502020204030204" pitchFamily="34" charset="0"/>
              </a:rPr>
              <a:t> under grant agreement No 101135417. Additionally, this Work has received funding from the Swiss State Secretariat for Education, Research and Innovation (SERI) for its Associate Partner.</a:t>
            </a:r>
          </a:p>
        </p:txBody>
      </p:sp>
    </p:spTree>
    <p:extLst>
      <p:ext uri="{BB962C8B-B14F-4D97-AF65-F5344CB8AC3E}">
        <p14:creationId xmlns:p14="http://schemas.microsoft.com/office/powerpoint/2010/main" val="19093045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BD379A-897A-0C5D-1EDC-F72D3F597FD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73380" y="1516381"/>
            <a:ext cx="11452859" cy="37635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Information and measurement standards have a positive effect on the market by </a:t>
            </a:r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disseminating knowledge.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They support</a:t>
            </a:r>
          </a:p>
          <a:p>
            <a:pPr lvl="1"/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…building up competencies</a:t>
            </a:r>
          </a:p>
          <a:p>
            <a:pPr lvl="1"/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…spreading essential production knowledge, thus levelling the playing field for incumbents and        entrants</a:t>
            </a:r>
          </a:p>
          <a:p>
            <a:pPr lvl="1"/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…reducing information asymmetries</a:t>
            </a:r>
          </a:p>
          <a:p>
            <a:pPr lvl="1"/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…reducing barriers to market entry</a:t>
            </a:r>
          </a:p>
          <a:p>
            <a:pPr marL="0" indent="0">
              <a:buNone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These standards lower transaction costs between companies and contractors, e.g. employees, suppliers and  customers, by providing a common language and therefore…</a:t>
            </a:r>
          </a:p>
          <a:p>
            <a:pPr lvl="1"/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…ease the writing of job descriptions, contracts etc.</a:t>
            </a:r>
          </a:p>
          <a:p>
            <a:pPr lvl="1"/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…achieve a feasible division of </a:t>
            </a:r>
            <a:r>
              <a:rPr lang="en-US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labour</a:t>
            </a:r>
            <a:endParaRPr lang="en-GB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B5BFAFF-5E8B-F405-EDA5-65EDF487D1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720" t="59984" r="18282" b="14028"/>
          <a:stretch/>
        </p:blipFill>
        <p:spPr>
          <a:xfrm>
            <a:off x="6382625" y="4611329"/>
            <a:ext cx="1828800" cy="133718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35C29FF-27C1-47B1-B3FF-30BD2CC24AE9}"/>
              </a:ext>
            </a:extLst>
          </p:cNvPr>
          <p:cNvSpPr txBox="1">
            <a:spLocks/>
          </p:cNvSpPr>
          <p:nvPr/>
        </p:nvSpPr>
        <p:spPr>
          <a:xfrm>
            <a:off x="421832" y="25318"/>
            <a:ext cx="11240655" cy="1021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defTabSz="5438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kern="1200" cap="none" spc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6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Effects of standards</a:t>
            </a:r>
            <a:br>
              <a:rPr lang="en-US" sz="26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1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Information and Measurement Standard</a:t>
            </a:r>
            <a:endParaRPr lang="en-GB" sz="2100" b="1" dirty="0"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90C9DFC-4D53-6C61-4A31-E137DDA8ACD4}"/>
              </a:ext>
            </a:extLst>
          </p:cNvPr>
          <p:cNvSpPr txBox="1"/>
          <p:nvPr/>
        </p:nvSpPr>
        <p:spPr>
          <a:xfrm>
            <a:off x="8552773" y="6275981"/>
            <a:ext cx="1848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tx1"/>
                </a:solidFill>
              </a:rPr>
              <a:t>© ETSI. All </a:t>
            </a:r>
            <a:r>
              <a:rPr lang="de-DE" sz="1100" dirty="0" err="1">
                <a:solidFill>
                  <a:schemeClr val="tx1"/>
                </a:solidFill>
              </a:rPr>
              <a:t>rights</a:t>
            </a:r>
            <a:r>
              <a:rPr lang="de-DE" sz="1100" dirty="0">
                <a:solidFill>
                  <a:schemeClr val="tx1"/>
                </a:solidFill>
              </a:rPr>
              <a:t> </a:t>
            </a:r>
            <a:r>
              <a:rPr lang="de-DE" sz="1100" dirty="0" err="1">
                <a:solidFill>
                  <a:schemeClr val="tx1"/>
                </a:solidFill>
              </a:rPr>
              <a:t>reserved</a:t>
            </a:r>
            <a:r>
              <a:rPr lang="de-DE" sz="11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94FD84CC-7399-5954-3E55-8363E75EB3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1004" y="6084459"/>
            <a:ext cx="7242783" cy="365125"/>
          </a:xfrm>
          <a:prstGeom prst="rect">
            <a:avLst/>
          </a:prstGeom>
        </p:spPr>
        <p:txBody>
          <a:bodyPr lIns="71567" tIns="35784" rIns="71567" bIns="35784"/>
          <a:lstStyle>
            <a:lvl1pPr algn="ctr">
              <a:defRPr sz="1100" b="0" spc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i="1" dirty="0">
                <a:ea typeface="Calibri" panose="020F0502020204030204" pitchFamily="34" charset="0"/>
                <a:cs typeface="Calibri" panose="020F0502020204030204" pitchFamily="34" charset="0"/>
              </a:rPr>
              <a:t>This project has received funding from the European Union’s Horizon Europe research and innovation </a:t>
            </a:r>
            <a:r>
              <a:rPr lang="en-US" i="1" dirty="0" err="1">
                <a:ea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i="1" dirty="0">
                <a:ea typeface="Calibri" panose="020F0502020204030204" pitchFamily="34" charset="0"/>
                <a:cs typeface="Calibri" panose="020F0502020204030204" pitchFamily="34" charset="0"/>
              </a:rPr>
              <a:t> under grant agreement No 101135417. Additionally, this Work has received funding from the Swiss State Secretariat for Education, Research and Innovation (SERI) for its Associate Partner.</a:t>
            </a:r>
          </a:p>
        </p:txBody>
      </p:sp>
    </p:spTree>
    <p:extLst>
      <p:ext uri="{BB962C8B-B14F-4D97-AF65-F5344CB8AC3E}">
        <p14:creationId xmlns:p14="http://schemas.microsoft.com/office/powerpoint/2010/main" val="29577768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77CD1C5-04BC-0305-685C-FC941224AB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762" t="58073" r="2800" b="16130"/>
          <a:stretch/>
        </p:blipFill>
        <p:spPr>
          <a:xfrm>
            <a:off x="9055512" y="4299208"/>
            <a:ext cx="3057832" cy="1327355"/>
          </a:xfrm>
          <a:prstGeom prst="rect">
            <a:avLst/>
          </a:prstGeom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044D0BC-B4D1-444D-5F2E-283F7C885654}"/>
              </a:ext>
            </a:extLst>
          </p:cNvPr>
          <p:cNvSpPr txBox="1">
            <a:spLocks/>
          </p:cNvSpPr>
          <p:nvPr/>
        </p:nvSpPr>
        <p:spPr>
          <a:xfrm>
            <a:off x="8952150" y="5530756"/>
            <a:ext cx="3264555" cy="2851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Tx/>
              <a:buBlip>
                <a:blip r:embed="rId3"/>
              </a:buBlip>
              <a:defRPr sz="2800" kern="1200">
                <a:solidFill>
                  <a:srgbClr val="005AA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Tx/>
              <a:buBlip>
                <a:blip r:embed="rId3"/>
              </a:buBlip>
              <a:defRPr sz="2400" kern="1200">
                <a:solidFill>
                  <a:srgbClr val="005AA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Tx/>
              <a:buBlip>
                <a:blip r:embed="rId3"/>
              </a:buBlip>
              <a:defRPr sz="2000" kern="1200">
                <a:solidFill>
                  <a:srgbClr val="005AA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Tx/>
              <a:buBlip>
                <a:blip r:embed="rId3"/>
              </a:buBlip>
              <a:defRPr sz="1800" kern="1200">
                <a:solidFill>
                  <a:srgbClr val="005AA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Tx/>
              <a:buBlip>
                <a:blip r:embed="rId3"/>
              </a:buBlip>
              <a:defRPr sz="1800" kern="1200">
                <a:solidFill>
                  <a:srgbClr val="005AA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000" dirty="0"/>
              <a:t>Source picture: </a:t>
            </a:r>
            <a:r>
              <a:rPr lang="en-GB" sz="1000" dirty="0" err="1"/>
              <a:t>Schelkens</a:t>
            </a:r>
            <a:r>
              <a:rPr lang="en-GB" sz="1000" dirty="0"/>
              <a:t> (2015)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35C29FF-27C1-47B1-B3FF-30BD2CC24AE9}"/>
              </a:ext>
            </a:extLst>
          </p:cNvPr>
          <p:cNvSpPr txBox="1">
            <a:spLocks/>
          </p:cNvSpPr>
          <p:nvPr/>
        </p:nvSpPr>
        <p:spPr>
          <a:xfrm>
            <a:off x="421832" y="25318"/>
            <a:ext cx="11240655" cy="1021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defTabSz="5438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kern="1200" cap="none" spc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600" b="1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2. Effects of standards</a:t>
            </a:r>
            <a:br>
              <a:rPr lang="en-US" sz="2600" b="1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100" b="1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Example: Digital Image compression</a:t>
            </a:r>
            <a:endParaRPr lang="en-GB" sz="2100" b="1" dirty="0">
              <a:solidFill>
                <a:schemeClr val="tx1"/>
              </a:solidFill>
              <a:effectLst/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4294967295"/>
          </p:nvPr>
        </p:nvSpPr>
        <p:spPr bwMode="auto">
          <a:xfrm>
            <a:off x="373063" y="1766704"/>
            <a:ext cx="8993296" cy="4108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1990s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saw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rapid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growth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image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video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processing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multimedia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technologies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This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drove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demand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for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efficient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compression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methods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International SDOs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developed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key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standards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like 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JPEG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(Joint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Photographic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Experts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Group).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These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standards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enabled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reduced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storage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needs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lower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transmission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rates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Widely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used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applications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such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as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lvl="1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Digital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image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sharing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Remote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sensing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Archiving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Image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search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Segnaposto piè di pagina 4">
            <a:extLst>
              <a:ext uri="{FF2B5EF4-FFF2-40B4-BE49-F238E27FC236}">
                <a16:creationId xmlns:a16="http://schemas.microsoft.com/office/drawing/2014/main" id="{E70FD99F-6808-391A-73BB-2EA7E05D2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1004" y="6084459"/>
            <a:ext cx="7242783" cy="365125"/>
          </a:xfrm>
          <a:prstGeom prst="rect">
            <a:avLst/>
          </a:prstGeom>
        </p:spPr>
        <p:txBody>
          <a:bodyPr lIns="71567" tIns="35784" rIns="71567" bIns="35784"/>
          <a:lstStyle>
            <a:lvl1pPr algn="ctr">
              <a:defRPr sz="1100" b="0" spc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i="1" dirty="0">
                <a:ea typeface="Calibri" panose="020F0502020204030204" pitchFamily="34" charset="0"/>
                <a:cs typeface="Calibri" panose="020F0502020204030204" pitchFamily="34" charset="0"/>
              </a:rPr>
              <a:t>This project has received funding from the European Union’s Horizon Europe research and innovation </a:t>
            </a:r>
            <a:r>
              <a:rPr lang="en-US" i="1" dirty="0" err="1">
                <a:ea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i="1" dirty="0">
                <a:ea typeface="Calibri" panose="020F0502020204030204" pitchFamily="34" charset="0"/>
                <a:cs typeface="Calibri" panose="020F0502020204030204" pitchFamily="34" charset="0"/>
              </a:rPr>
              <a:t> under grant agreement No 101135417. Additionally, this Work has received funding from the Swiss State Secretariat for Education, Research and Innovation (SERI) for its Associate Partner.</a:t>
            </a:r>
          </a:p>
        </p:txBody>
      </p:sp>
    </p:spTree>
    <p:extLst>
      <p:ext uri="{BB962C8B-B14F-4D97-AF65-F5344CB8AC3E}">
        <p14:creationId xmlns:p14="http://schemas.microsoft.com/office/powerpoint/2010/main" val="1337670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761129C6-D21C-1F45-8828-C1879E8BE8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101916"/>
              </p:ext>
            </p:extLst>
          </p:nvPr>
        </p:nvGraphicFramePr>
        <p:xfrm>
          <a:off x="373063" y="1516063"/>
          <a:ext cx="11453810" cy="3979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7491">
                  <a:extLst>
                    <a:ext uri="{9D8B030D-6E8A-4147-A177-3AD203B41FA5}">
                      <a16:colId xmlns:a16="http://schemas.microsoft.com/office/drawing/2014/main" val="782347258"/>
                    </a:ext>
                  </a:extLst>
                </a:gridCol>
                <a:gridCol w="6516319">
                  <a:extLst>
                    <a:ext uri="{9D8B030D-6E8A-4147-A177-3AD203B41FA5}">
                      <a16:colId xmlns:a16="http://schemas.microsoft.com/office/drawing/2014/main" val="3136587531"/>
                    </a:ext>
                  </a:extLst>
                </a:gridCol>
              </a:tblGrid>
              <a:tr h="352979">
                <a:tc>
                  <a:txBody>
                    <a:bodyPr/>
                    <a:lstStyle/>
                    <a:p>
                      <a:pPr marL="71755" eaLnBrk="0" hangingPunct="0">
                        <a:spcBef>
                          <a:spcPts val="610"/>
                        </a:spcBef>
                        <a:spcAft>
                          <a:spcPts val="0"/>
                        </a:spcAft>
                      </a:pPr>
                      <a:r>
                        <a:rPr lang="fr-FR" sz="1900" b="1" dirty="0">
                          <a:solidFill>
                            <a:srgbClr val="FFFFFF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SDO STANDARD</a:t>
                      </a:r>
                      <a:endParaRPr lang="es-ES" sz="1900" dirty="0">
                        <a:effectLst/>
                        <a:latin typeface="Tw Cen MT" panose="020B0602020104020603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 eaLnBrk="0" hangingPunct="0">
                        <a:spcBef>
                          <a:spcPts val="610"/>
                        </a:spcBef>
                        <a:spcAft>
                          <a:spcPts val="0"/>
                        </a:spcAft>
                      </a:pPr>
                      <a:r>
                        <a:rPr lang="fr-FR" sz="1900" b="1" dirty="0">
                          <a:solidFill>
                            <a:srgbClr val="FFFFFF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 FACTO STANDARD</a:t>
                      </a:r>
                      <a:endParaRPr lang="es-ES" sz="1900" dirty="0">
                        <a:effectLst/>
                        <a:latin typeface="Tw Cen MT" panose="020B0602020104020603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26541274"/>
                  </a:ext>
                </a:extLst>
              </a:tr>
              <a:tr h="3626502">
                <a:tc>
                  <a:txBody>
                    <a:bodyPr/>
                    <a:lstStyle/>
                    <a:p>
                      <a:pPr marL="504000" lvl="0" indent="-342900" eaLnBrk="0" hangingPunct="0">
                        <a:lnSpc>
                          <a:spcPct val="15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252095" algn="l"/>
                        </a:tabLst>
                      </a:pPr>
                      <a:r>
                        <a:rPr lang="en-GB" sz="1800" spc="-30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Developed </a:t>
                      </a:r>
                      <a:r>
                        <a:rPr lang="en-GB" sz="1800" spc="-15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</a:t>
                      </a:r>
                      <a:r>
                        <a:rPr lang="en-GB" sz="1800" spc="-90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800" spc="-30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SDOs</a:t>
                      </a:r>
                    </a:p>
                    <a:p>
                      <a:pPr marL="504000" marR="142240" lvl="0" indent="-342900" eaLnBrk="0" hangingPunct="0">
                        <a:lnSpc>
                          <a:spcPct val="1500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252095" algn="l"/>
                        </a:tabLst>
                      </a:pPr>
                      <a:r>
                        <a:rPr lang="en-GB" sz="1800" spc="-25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Open</a:t>
                      </a:r>
                      <a:r>
                        <a:rPr lang="en-GB" sz="1800" spc="-100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800" spc="-20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and</a:t>
                      </a:r>
                      <a:r>
                        <a:rPr lang="en-GB" sz="1800" spc="-100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800" spc="-30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consensus</a:t>
                      </a:r>
                      <a:r>
                        <a:rPr lang="en-GB" sz="1800" spc="-100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800" spc="-30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oriented</a:t>
                      </a:r>
                      <a:r>
                        <a:rPr lang="en-GB" sz="1800" spc="-95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800" spc="-25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with</a:t>
                      </a:r>
                      <a:r>
                        <a:rPr lang="en-GB" sz="1800" spc="-100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800" spc="-20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the</a:t>
                      </a:r>
                      <a:r>
                        <a:rPr lang="en-GB" sz="1800" spc="-100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800" spc="-25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option</a:t>
                      </a:r>
                      <a:r>
                        <a:rPr lang="en-GB" sz="1800" spc="-100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800" spc="-15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of</a:t>
                      </a:r>
                      <a:r>
                        <a:rPr lang="en-GB" sz="1800" spc="-95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800" spc="-30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opposition, </a:t>
                      </a:r>
                      <a:r>
                        <a:rPr lang="en-GB" sz="1800" spc="-25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which</a:t>
                      </a:r>
                      <a:r>
                        <a:rPr lang="en-GB" sz="1800" spc="-105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800" spc="-20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may</a:t>
                      </a:r>
                      <a:r>
                        <a:rPr lang="en-GB" sz="1800" spc="-100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800" spc="-30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sometimes</a:t>
                      </a:r>
                      <a:r>
                        <a:rPr lang="en-GB" sz="1800" spc="-100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800" spc="-25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lead</a:t>
                      </a:r>
                      <a:r>
                        <a:rPr lang="en-GB" sz="1800" spc="-100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800" spc="-15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to</a:t>
                      </a:r>
                      <a:r>
                        <a:rPr lang="en-GB" sz="1800" spc="-100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800" spc="-30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lengthy</a:t>
                      </a:r>
                      <a:r>
                        <a:rPr lang="en-GB" sz="1800" spc="-100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800" spc="-30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decision</a:t>
                      </a:r>
                      <a:r>
                        <a:rPr lang="en-GB" sz="1800" spc="-100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800" spc="-35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procedures</a:t>
                      </a:r>
                    </a:p>
                    <a:p>
                      <a:pPr marL="504000" lvl="0" indent="-342900" eaLnBrk="0" hangingPunct="0">
                        <a:lnSpc>
                          <a:spcPct val="15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252095" algn="l"/>
                        </a:tabLst>
                      </a:pPr>
                      <a:r>
                        <a:rPr lang="en-GB" sz="1800" spc="-25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Clear</a:t>
                      </a:r>
                      <a:r>
                        <a:rPr lang="en-GB" sz="1800" spc="-80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800" spc="-20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and</a:t>
                      </a:r>
                      <a:r>
                        <a:rPr lang="en-GB" sz="1800" spc="-75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800" spc="-30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transparent</a:t>
                      </a:r>
                      <a:r>
                        <a:rPr lang="en-GB" sz="1800" spc="-75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800" spc="-30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participation</a:t>
                      </a:r>
                      <a:r>
                        <a:rPr lang="en-GB" sz="1800" spc="-75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800" spc="-20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and</a:t>
                      </a:r>
                      <a:r>
                        <a:rPr lang="en-GB" sz="1800" spc="-75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800" spc="-25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voting</a:t>
                      </a:r>
                      <a:r>
                        <a:rPr lang="en-GB" sz="1800" spc="-75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800" spc="-30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rules</a:t>
                      </a:r>
                      <a:endParaRPr lang="en-GB" sz="1800" noProof="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4000" lvl="0" indent="-342900" eaLnBrk="0" hangingPunct="0">
                        <a:lnSpc>
                          <a:spcPct val="15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245745" algn="l"/>
                        </a:tabLst>
                      </a:pPr>
                      <a:r>
                        <a:rPr lang="en-GB" sz="1800" spc="-30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Dominant</a:t>
                      </a:r>
                      <a:r>
                        <a:rPr lang="en-GB" sz="1800" spc="-105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800" spc="-25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design</a:t>
                      </a:r>
                      <a:r>
                        <a:rPr lang="en-GB" sz="1800" spc="-100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800" spc="-30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through</a:t>
                      </a:r>
                      <a:r>
                        <a:rPr lang="en-GB" sz="1800" spc="-100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800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</a:t>
                      </a:r>
                      <a:r>
                        <a:rPr lang="en-GB" sz="1800" spc="-100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800" spc="-30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standard</a:t>
                      </a:r>
                      <a:r>
                        <a:rPr lang="en-GB" sz="1800" spc="-100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800" spc="-20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war</a:t>
                      </a:r>
                      <a:r>
                        <a:rPr lang="en-GB" sz="1800" spc="-105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800" spc="-15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or</a:t>
                      </a:r>
                      <a:r>
                        <a:rPr lang="en-GB" sz="1800" spc="-100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800" spc="-30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natural</a:t>
                      </a:r>
                      <a:r>
                        <a:rPr lang="en-GB" sz="1800" spc="-100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800" spc="-30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selection.</a:t>
                      </a:r>
                      <a:endParaRPr lang="en-GB" sz="1800" noProof="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846900" indent="-342900" eaLnBrk="0" hangingPunct="0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spc="-25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</a:t>
                      </a:r>
                      <a:r>
                        <a:rPr lang="en-GB" sz="1800" spc="-25" baseline="0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800" spc="-30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company</a:t>
                      </a:r>
                      <a:r>
                        <a:rPr lang="en-GB" sz="1800" spc="-105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800" spc="-30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achieves</a:t>
                      </a:r>
                      <a:r>
                        <a:rPr lang="en-GB" sz="1800" spc="-105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800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</a:t>
                      </a:r>
                      <a:r>
                        <a:rPr lang="en-GB" sz="1800" spc="-105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800" spc="-30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dominant</a:t>
                      </a:r>
                      <a:r>
                        <a:rPr lang="en-GB" sz="1800" spc="-105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800" spc="-30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position</a:t>
                      </a:r>
                      <a:r>
                        <a:rPr lang="en-GB" sz="1800" spc="-105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800" spc="-15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by</a:t>
                      </a:r>
                      <a:r>
                        <a:rPr lang="en-GB" sz="1800" spc="-100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800" spc="-30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public acceptance </a:t>
                      </a:r>
                      <a:r>
                        <a:rPr lang="en-GB" sz="1800" spc="-15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or </a:t>
                      </a:r>
                      <a:r>
                        <a:rPr lang="en-GB" sz="1800" spc="-25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market</a:t>
                      </a:r>
                      <a:r>
                        <a:rPr lang="en-GB" sz="1800" spc="-130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800" spc="-35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forces, e.g.</a:t>
                      </a:r>
                      <a:r>
                        <a:rPr lang="en-GB" sz="1800" spc="-35" baseline="0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Windows</a:t>
                      </a:r>
                      <a:endParaRPr lang="en-GB" sz="1800" spc="-35" noProof="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504000" lvl="0" indent="-342900" eaLnBrk="0" hangingPunct="0">
                        <a:lnSpc>
                          <a:spcPct val="150000"/>
                        </a:lnSpc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245745" algn="l"/>
                        </a:tabLst>
                      </a:pPr>
                      <a:r>
                        <a:rPr lang="en-GB" sz="1800" spc="-30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Standardisation</a:t>
                      </a:r>
                      <a:r>
                        <a:rPr lang="en-GB" sz="1800" spc="-155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800" spc="-30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process</a:t>
                      </a:r>
                      <a:r>
                        <a:rPr lang="en-GB" sz="1800" spc="-150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800" spc="-25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with</a:t>
                      </a:r>
                      <a:r>
                        <a:rPr lang="en-GB" sz="1800" spc="-150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800" spc="-30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restricted</a:t>
                      </a:r>
                      <a:r>
                        <a:rPr lang="en-GB" sz="1800" spc="-150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800" spc="-30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access;</a:t>
                      </a:r>
                      <a:endParaRPr lang="en-GB" sz="1800" noProof="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846900" indent="-342900" eaLnBrk="0" hangingPunct="0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spc="-30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homogeneous</a:t>
                      </a:r>
                      <a:r>
                        <a:rPr lang="en-GB" sz="1800" spc="-175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800" spc="-30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environment</a:t>
                      </a:r>
                      <a:r>
                        <a:rPr lang="en-GB" sz="1800" spc="-170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800" spc="-20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may</a:t>
                      </a:r>
                      <a:r>
                        <a:rPr lang="en-GB" sz="1800" spc="-170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800" spc="-25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allow</a:t>
                      </a:r>
                      <a:r>
                        <a:rPr lang="en-GB" sz="1800" spc="-175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800" spc="-25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fast</a:t>
                      </a:r>
                      <a:r>
                        <a:rPr lang="en-GB" sz="1800" spc="-170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800" spc="-30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decisions</a:t>
                      </a:r>
                    </a:p>
                    <a:p>
                      <a:pPr marL="504000" marR="151765" lvl="0" indent="-342900" eaLnBrk="0" hangingPunct="0">
                        <a:lnSpc>
                          <a:spcPct val="150000"/>
                        </a:lnSpc>
                        <a:spcBef>
                          <a:spcPts val="210"/>
                        </a:spcBef>
                        <a:spcAft>
                          <a:spcPts val="0"/>
                        </a:spcAft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245745" algn="l"/>
                        </a:tabLst>
                      </a:pPr>
                      <a:r>
                        <a:rPr lang="en-GB" sz="1800" spc="-30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Direct</a:t>
                      </a:r>
                      <a:r>
                        <a:rPr lang="en-GB" sz="1800" spc="-140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800" spc="-30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participation</a:t>
                      </a:r>
                      <a:r>
                        <a:rPr lang="en-GB" sz="1800" spc="-140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800" spc="-15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of</a:t>
                      </a:r>
                      <a:r>
                        <a:rPr lang="en-GB" sz="1800" spc="-140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800" spc="-30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company</a:t>
                      </a:r>
                      <a:r>
                        <a:rPr lang="en-GB" sz="1800" spc="-140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800" spc="-30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alliances</a:t>
                      </a:r>
                      <a:r>
                        <a:rPr lang="en-GB" sz="1800" spc="-140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800" spc="-25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(e.g.</a:t>
                      </a:r>
                      <a:r>
                        <a:rPr lang="en-GB" sz="1800" spc="-140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800" spc="-30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consortia)</a:t>
                      </a:r>
                      <a:r>
                        <a:rPr lang="en-GB" sz="1800" spc="-140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800" spc="-30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and individual</a:t>
                      </a:r>
                      <a:r>
                        <a:rPr lang="en-GB" sz="1800" spc="-60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800" spc="-30" noProof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companies</a:t>
                      </a:r>
                      <a:endParaRPr lang="en-GB" sz="1800" noProof="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10328511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035C29FF-27C1-47B1-B3FF-30BD2CC24AE9}"/>
              </a:ext>
            </a:extLst>
          </p:cNvPr>
          <p:cNvSpPr txBox="1">
            <a:spLocks/>
          </p:cNvSpPr>
          <p:nvPr/>
        </p:nvSpPr>
        <p:spPr>
          <a:xfrm>
            <a:off x="421832" y="25318"/>
            <a:ext cx="11240655" cy="1021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defTabSz="5438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kern="1200" cap="none" spc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600" b="1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3. Standard development </a:t>
            </a:r>
            <a:r>
              <a:rPr lang="en-US" sz="2600" b="1" dirty="0" err="1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organisations</a:t>
            </a:r>
            <a:br>
              <a:rPr lang="en-US" sz="2600" b="1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100" b="1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De facto standards vs SDO standards (Blind 2008)</a:t>
            </a:r>
            <a:endParaRPr lang="en-GB" sz="2100" b="1" dirty="0">
              <a:solidFill>
                <a:schemeClr val="tx1"/>
              </a:solidFill>
              <a:effectLst/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Segnaposto piè di pagina 4">
            <a:extLst>
              <a:ext uri="{FF2B5EF4-FFF2-40B4-BE49-F238E27FC236}">
                <a16:creationId xmlns:a16="http://schemas.microsoft.com/office/drawing/2014/main" id="{4AA5948F-EB6C-D498-A8E6-50BA2D680E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1004" y="6084459"/>
            <a:ext cx="7242783" cy="365125"/>
          </a:xfrm>
          <a:prstGeom prst="rect">
            <a:avLst/>
          </a:prstGeom>
        </p:spPr>
        <p:txBody>
          <a:bodyPr lIns="71567" tIns="35784" rIns="71567" bIns="35784"/>
          <a:lstStyle>
            <a:lvl1pPr algn="ctr">
              <a:defRPr sz="1100" b="0" spc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i="1" dirty="0">
                <a:ea typeface="Calibri" panose="020F0502020204030204" pitchFamily="34" charset="0"/>
                <a:cs typeface="Calibri" panose="020F0502020204030204" pitchFamily="34" charset="0"/>
              </a:rPr>
              <a:t>This project has received funding from the European Union’s Horizon Europe research and innovation </a:t>
            </a:r>
            <a:r>
              <a:rPr lang="en-US" i="1" dirty="0" err="1">
                <a:ea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i="1" dirty="0">
                <a:ea typeface="Calibri" panose="020F0502020204030204" pitchFamily="34" charset="0"/>
                <a:cs typeface="Calibri" panose="020F0502020204030204" pitchFamily="34" charset="0"/>
              </a:rPr>
              <a:t> under grant agreement No 101135417. Additionally, this Work has received funding from the Swiss State Secretariat for Education, Research and Innovation (SERI) for its Associate Partner.</a:t>
            </a:r>
          </a:p>
        </p:txBody>
      </p:sp>
    </p:spTree>
    <p:extLst>
      <p:ext uri="{BB962C8B-B14F-4D97-AF65-F5344CB8AC3E}">
        <p14:creationId xmlns:p14="http://schemas.microsoft.com/office/powerpoint/2010/main" val="2680243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BD379A-897A-0C5D-1EDC-F72D3F597FD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73380" y="1516381"/>
            <a:ext cx="7531755" cy="4451800"/>
          </a:xfrm>
        </p:spPr>
        <p:txBody>
          <a:bodyPr>
            <a:normAutofit/>
          </a:bodyPr>
          <a:lstStyle/>
          <a:p>
            <a:r>
              <a:rPr lang="en-US" dirty="0"/>
              <a:t>The most general definition for a «standard» may be</a:t>
            </a:r>
          </a:p>
          <a:p>
            <a:pPr marL="0" indent="0" algn="ctr">
              <a:buNone/>
            </a:pPr>
            <a:r>
              <a:rPr lang="en-US" dirty="0"/>
              <a:t>	«</a:t>
            </a:r>
            <a:r>
              <a:rPr lang="en-US" b="1" dirty="0"/>
              <a:t>a widely agreed way of doing something</a:t>
            </a:r>
            <a:r>
              <a:rPr lang="en-US" dirty="0"/>
              <a:t>» ...</a:t>
            </a:r>
          </a:p>
          <a:p>
            <a:pPr marL="0" indent="0" algn="ctr">
              <a:buNone/>
            </a:pPr>
            <a:r>
              <a:rPr lang="en-US" dirty="0"/>
              <a:t>... where, depending on the specific area of application, </a:t>
            </a:r>
            <a:r>
              <a:rPr lang="en-US" b="1" dirty="0"/>
              <a:t>“doing something” </a:t>
            </a:r>
            <a:r>
              <a:rPr lang="en-US" dirty="0"/>
              <a:t>may be replaced by, e.g., </a:t>
            </a:r>
            <a:r>
              <a:rPr lang="en-US" b="1" dirty="0"/>
              <a:t>“designing a product”</a:t>
            </a:r>
            <a:r>
              <a:rPr lang="en-US" dirty="0"/>
              <a:t>,</a:t>
            </a:r>
            <a:r>
              <a:rPr lang="en-US" b="1" dirty="0"/>
              <a:t> “building a process”</a:t>
            </a:r>
            <a:r>
              <a:rPr lang="en-US" dirty="0"/>
              <a:t>,</a:t>
            </a:r>
            <a:r>
              <a:rPr lang="en-US" b="1" dirty="0"/>
              <a:t> “implementing a procedure” </a:t>
            </a:r>
            <a:r>
              <a:rPr lang="en-US" dirty="0"/>
              <a:t>or</a:t>
            </a:r>
            <a:r>
              <a:rPr lang="en-US" b="1" dirty="0"/>
              <a:t> “delivering a service”</a:t>
            </a:r>
            <a:r>
              <a:rPr lang="en-US" dirty="0"/>
              <a:t>.</a:t>
            </a:r>
          </a:p>
          <a:p>
            <a:r>
              <a:rPr lang="en-US" dirty="0"/>
              <a:t>«Standard» (i.e. agreed and common) ways of doing things bring lot of benefits; our technological world without «standards» </a:t>
            </a:r>
            <a:r>
              <a:rPr lang="en-US" b="1" dirty="0"/>
              <a:t>simply would not work (or, at least, it would be much harder to make it work)</a:t>
            </a:r>
            <a:endParaRPr lang="en-GB" b="1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95407DA-5551-38A0-0813-550CB254CF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439" t="20714" r="3767" b="9349"/>
          <a:stretch/>
        </p:blipFill>
        <p:spPr>
          <a:xfrm>
            <a:off x="8849032" y="1629697"/>
            <a:ext cx="2084439" cy="359860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35C29FF-27C1-47B1-B3FF-30BD2CC24AE9}"/>
              </a:ext>
            </a:extLst>
          </p:cNvPr>
          <p:cNvSpPr txBox="1">
            <a:spLocks/>
          </p:cNvSpPr>
          <p:nvPr/>
        </p:nvSpPr>
        <p:spPr>
          <a:xfrm>
            <a:off x="421832" y="25318"/>
            <a:ext cx="11240655" cy="1021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defTabSz="5438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kern="1200" cap="none" spc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600" b="1" dirty="0">
                <a:effectLst/>
                <a:latin typeface="+mj-lt"/>
              </a:rPr>
              <a:t>1. Basics of standards</a:t>
            </a:r>
            <a:br>
              <a:rPr lang="en-GB" sz="2600" b="1" dirty="0">
                <a:effectLst/>
                <a:latin typeface="+mj-lt"/>
              </a:rPr>
            </a:br>
            <a:r>
              <a:rPr lang="en-GB" sz="2100" b="1" dirty="0">
                <a:effectLst/>
                <a:latin typeface="+mj-lt"/>
              </a:rPr>
              <a:t>What standards are (in a wide sense) and why they’re needed</a:t>
            </a:r>
            <a:endParaRPr lang="en-GB" sz="2100" b="1" dirty="0"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B7FA4FB-3283-F0E6-A57B-75EF966F274B}"/>
              </a:ext>
            </a:extLst>
          </p:cNvPr>
          <p:cNvSpPr txBox="1"/>
          <p:nvPr/>
        </p:nvSpPr>
        <p:spPr>
          <a:xfrm>
            <a:off x="9085191" y="5474076"/>
            <a:ext cx="1848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tx1"/>
                </a:solidFill>
              </a:rPr>
              <a:t>© ETSI. All </a:t>
            </a:r>
            <a:r>
              <a:rPr lang="de-DE" sz="1100" dirty="0" err="1">
                <a:solidFill>
                  <a:schemeClr val="tx1"/>
                </a:solidFill>
              </a:rPr>
              <a:t>rights</a:t>
            </a:r>
            <a:r>
              <a:rPr lang="de-DE" sz="1100" dirty="0">
                <a:solidFill>
                  <a:schemeClr val="tx1"/>
                </a:solidFill>
              </a:rPr>
              <a:t> </a:t>
            </a:r>
            <a:r>
              <a:rPr lang="de-DE" sz="1100" dirty="0" err="1">
                <a:solidFill>
                  <a:schemeClr val="tx1"/>
                </a:solidFill>
              </a:rPr>
              <a:t>reserved</a:t>
            </a:r>
            <a:r>
              <a:rPr lang="de-DE" sz="11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DB14DCD1-0874-4120-5A2F-A60F669800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1004" y="6084459"/>
            <a:ext cx="7242783" cy="365125"/>
          </a:xfrm>
          <a:prstGeom prst="rect">
            <a:avLst/>
          </a:prstGeom>
        </p:spPr>
        <p:txBody>
          <a:bodyPr lIns="71567" tIns="35784" rIns="71567" bIns="35784"/>
          <a:lstStyle>
            <a:lvl1pPr algn="ctr">
              <a:defRPr sz="1100" b="0" spc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i="1" dirty="0">
                <a:ea typeface="Calibri" panose="020F0502020204030204" pitchFamily="34" charset="0"/>
                <a:cs typeface="Calibri" panose="020F0502020204030204" pitchFamily="34" charset="0"/>
              </a:rPr>
              <a:t>This project has received funding from the European Union’s Horizon Europe research and innovation </a:t>
            </a:r>
            <a:r>
              <a:rPr lang="en-US" i="1" dirty="0" err="1">
                <a:ea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i="1" dirty="0">
                <a:ea typeface="Calibri" panose="020F0502020204030204" pitchFamily="34" charset="0"/>
                <a:cs typeface="Calibri" panose="020F0502020204030204" pitchFamily="34" charset="0"/>
              </a:rPr>
              <a:t> under grant agreement No 101135417. Additionally, this Work has received funding from the Swiss State Secretariat for Education, Research and Innovation (SERI) for its Associate Partner.</a:t>
            </a:r>
          </a:p>
        </p:txBody>
      </p:sp>
    </p:spTree>
    <p:extLst>
      <p:ext uri="{BB962C8B-B14F-4D97-AF65-F5344CB8AC3E}">
        <p14:creationId xmlns:p14="http://schemas.microsoft.com/office/powerpoint/2010/main" val="20412855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24FF0E-000B-4A27-A2BE-023E9B019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81" y="1516381"/>
            <a:ext cx="6630148" cy="4031682"/>
          </a:xfr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Tw Cen MT" panose="020B06020201040206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International SDOs</a:t>
            </a:r>
          </a:p>
          <a:p>
            <a:pPr lvl="1"/>
            <a:r>
              <a:rPr lang="en-GB" sz="2000" dirty="0">
                <a:solidFill>
                  <a:schemeClr val="tx1"/>
                </a:solidFill>
                <a:latin typeface="Tw Cen MT" panose="020B06020201040206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These have members worldwide, which sometimes also include national or regional standard bodies, and their deliverables have worldwide coverage.</a:t>
            </a:r>
          </a:p>
          <a:p>
            <a:pPr lvl="1"/>
            <a:endParaRPr lang="en-GB" sz="2000" dirty="0">
              <a:solidFill>
                <a:schemeClr val="tx1"/>
              </a:solidFill>
              <a:latin typeface="Tw Cen MT" panose="020B06020201040206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  <a:latin typeface="Tw Cen MT" panose="020B06020201040206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Tw Cen MT" panose="020B06020201040206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Regional SDOs</a:t>
            </a:r>
          </a:p>
          <a:p>
            <a:pPr lvl="1"/>
            <a:r>
              <a:rPr lang="en-GB" sz="2000" dirty="0">
                <a:solidFill>
                  <a:schemeClr val="tx1"/>
                </a:solidFill>
                <a:latin typeface="Tw Cen MT" panose="020B06020201040206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These have members (industries, academia and national SDOs) from well defined geographic regions that usually share, or are interested in promoting common practices and regulations.</a:t>
            </a:r>
          </a:p>
        </p:txBody>
      </p:sp>
      <p:pic>
        <p:nvPicPr>
          <p:cNvPr id="21" name="Picture 26">
            <a:extLst>
              <a:ext uri="{FF2B5EF4-FFF2-40B4-BE49-F238E27FC236}">
                <a16:creationId xmlns:a16="http://schemas.microsoft.com/office/drawing/2014/main" id="{A4227999-685C-4AD9-B791-CFD5DFEE05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895" y="1530024"/>
            <a:ext cx="685613" cy="68561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A365066-A663-4FC4-9220-265360941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2338" y="1530024"/>
            <a:ext cx="744557" cy="685613"/>
          </a:xfrm>
          <a:prstGeom prst="rect">
            <a:avLst/>
          </a:prstGeom>
        </p:spPr>
      </p:pic>
      <p:pic>
        <p:nvPicPr>
          <p:cNvPr id="28" name="Picture 2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7F110BF-7BB1-4E69-81E6-452832D212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2189" y="1467643"/>
            <a:ext cx="798211" cy="810373"/>
          </a:xfrm>
          <a:prstGeom prst="rect">
            <a:avLst/>
          </a:prstGeom>
        </p:spPr>
      </p:pic>
      <p:pic>
        <p:nvPicPr>
          <p:cNvPr id="5" name="Picture 4" descr="A close up of a sign&#10;&#10;Description generated with high confidence">
            <a:extLst>
              <a:ext uri="{FF2B5EF4-FFF2-40B4-BE49-F238E27FC236}">
                <a16:creationId xmlns:a16="http://schemas.microsoft.com/office/drawing/2014/main" id="{C2EE0FF8-4EB5-412E-A515-C422C557D6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60741" y="3883877"/>
            <a:ext cx="976459" cy="9040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D590B3-34FC-4BF4-B036-6AC8488CD1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4897" y="3935137"/>
            <a:ext cx="893991" cy="707419"/>
          </a:xfrm>
          <a:prstGeom prst="rect">
            <a:avLst/>
          </a:prstGeom>
        </p:spPr>
      </p:pic>
      <p:pic>
        <p:nvPicPr>
          <p:cNvPr id="11" name="Picture 10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99347708-4469-420F-A4B5-8A40D63F6B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5138" y="3855793"/>
            <a:ext cx="1484013" cy="86611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B26E52B-A957-42E0-88CC-6FA6FF3BC0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37057" y="4667154"/>
            <a:ext cx="2188011" cy="810375"/>
          </a:xfrm>
          <a:prstGeom prst="rect">
            <a:avLst/>
          </a:prstGeom>
        </p:spPr>
      </p:pic>
      <p:pic>
        <p:nvPicPr>
          <p:cNvPr id="12" name="Immagine 23970">
            <a:extLst>
              <a:ext uri="{FF2B5EF4-FFF2-40B4-BE49-F238E27FC236}">
                <a16:creationId xmlns:a16="http://schemas.microsoft.com/office/drawing/2014/main" id="{CB76E76B-57A6-4BBD-A658-F74B95B365B6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1086" y="1530024"/>
            <a:ext cx="1352423" cy="685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magine 90">
            <a:extLst>
              <a:ext uri="{FF2B5EF4-FFF2-40B4-BE49-F238E27FC236}">
                <a16:creationId xmlns:a16="http://schemas.microsoft.com/office/drawing/2014/main" id="{ED8BE97C-53EA-4CEC-A01A-944DAC3AF7F0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518" y="2194224"/>
            <a:ext cx="1693359" cy="685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magine 22488" descr="Logos and Icons - W3C">
            <a:extLst>
              <a:ext uri="{FF2B5EF4-FFF2-40B4-BE49-F238E27FC236}">
                <a16:creationId xmlns:a16="http://schemas.microsoft.com/office/drawing/2014/main" id="{6E69445E-B48F-4964-B47D-A4617B4E155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944" y="2245165"/>
            <a:ext cx="976459" cy="650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2" descr="Download ETSI ICT Standards for free">
            <a:extLst>
              <a:ext uri="{FF2B5EF4-FFF2-40B4-BE49-F238E27FC236}">
                <a16:creationId xmlns:a16="http://schemas.microsoft.com/office/drawing/2014/main" id="{8D469022-318F-459D-B9B2-3CB449AAD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83" y="4721903"/>
            <a:ext cx="1227751" cy="685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035C29FF-27C1-47B1-B3FF-30BD2CC24AE9}"/>
              </a:ext>
            </a:extLst>
          </p:cNvPr>
          <p:cNvSpPr txBox="1">
            <a:spLocks/>
          </p:cNvSpPr>
          <p:nvPr/>
        </p:nvSpPr>
        <p:spPr>
          <a:xfrm>
            <a:off x="421832" y="25318"/>
            <a:ext cx="11240655" cy="1021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defTabSz="5438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kern="1200" cap="none" spc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600" b="1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3. Standard development </a:t>
            </a:r>
            <a:r>
              <a:rPr lang="en-US" sz="2600" b="1" dirty="0" err="1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organisations</a:t>
            </a:r>
            <a:br>
              <a:rPr lang="en-US" sz="2600" b="1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100" b="1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Classification of SDOs</a:t>
            </a:r>
            <a:endParaRPr lang="en-GB" sz="2100" b="1" dirty="0">
              <a:solidFill>
                <a:schemeClr val="tx1"/>
              </a:solidFill>
              <a:effectLst/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Segnaposto piè di pagina 4">
            <a:extLst>
              <a:ext uri="{FF2B5EF4-FFF2-40B4-BE49-F238E27FC236}">
                <a16:creationId xmlns:a16="http://schemas.microsoft.com/office/drawing/2014/main" id="{2D418D5F-9206-66EF-904A-AEE16A9AE1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1004" y="6084459"/>
            <a:ext cx="7242783" cy="365125"/>
          </a:xfrm>
          <a:prstGeom prst="rect">
            <a:avLst/>
          </a:prstGeom>
        </p:spPr>
        <p:txBody>
          <a:bodyPr lIns="71567" tIns="35784" rIns="71567" bIns="35784"/>
          <a:lstStyle>
            <a:lvl1pPr algn="ctr">
              <a:defRPr sz="1100" b="0" spc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i="1" dirty="0">
                <a:ea typeface="Calibri" panose="020F0502020204030204" pitchFamily="34" charset="0"/>
                <a:cs typeface="Calibri" panose="020F0502020204030204" pitchFamily="34" charset="0"/>
              </a:rPr>
              <a:t>This project has received funding from the European Union’s Horizon Europe research and innovation </a:t>
            </a:r>
            <a:r>
              <a:rPr lang="en-US" i="1" dirty="0" err="1">
                <a:ea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i="1" dirty="0">
                <a:ea typeface="Calibri" panose="020F0502020204030204" pitchFamily="34" charset="0"/>
                <a:cs typeface="Calibri" panose="020F0502020204030204" pitchFamily="34" charset="0"/>
              </a:rPr>
              <a:t> under grant agreement No 101135417. Additionally, this Work has received funding from the Swiss State Secretariat for Education, Research and Innovation (SERI) for its Associate Partner.</a:t>
            </a:r>
          </a:p>
        </p:txBody>
      </p:sp>
    </p:spTree>
    <p:extLst>
      <p:ext uri="{BB962C8B-B14F-4D97-AF65-F5344CB8AC3E}">
        <p14:creationId xmlns:p14="http://schemas.microsoft.com/office/powerpoint/2010/main" val="27616156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5E6E82-5F3F-48C7-A0AF-98DF3C9DF4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>
            <a:extLst>
              <a:ext uri="{FF2B5EF4-FFF2-40B4-BE49-F238E27FC236}">
                <a16:creationId xmlns:a16="http://schemas.microsoft.com/office/drawing/2014/main" id="{6F9CA7E3-98C9-A44E-1BD3-28783F02A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7250" y="1397002"/>
            <a:ext cx="193503" cy="435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784" tIns="47892" rIns="95784" bIns="47892">
            <a:spAutoFit/>
          </a:bodyPr>
          <a:lstStyle>
            <a:lvl1pPr defTabSz="957263">
              <a:lnSpc>
                <a:spcPts val="2200"/>
              </a:lnSpc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7263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7263">
              <a:spcBef>
                <a:spcPct val="20000"/>
              </a:spcBef>
              <a:buClr>
                <a:schemeClr val="tx2"/>
              </a:buClr>
              <a:buSzPct val="7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7263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7263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1276319">
              <a:lnSpc>
                <a:spcPct val="100000"/>
              </a:lnSpc>
              <a:buClr>
                <a:srgbClr val="000000"/>
              </a:buClr>
            </a:pPr>
            <a:endParaRPr lang="en-US" altLang="en-US" sz="2200" kern="0">
              <a:latin typeface="Arial Unicode MS" pitchFamily="34" charset="-128"/>
              <a:cs typeface="Arial"/>
              <a:sym typeface="Arial"/>
            </a:endParaRPr>
          </a:p>
        </p:txBody>
      </p:sp>
      <p:sp>
        <p:nvSpPr>
          <p:cNvPr id="51203" name="Text Box 3">
            <a:extLst>
              <a:ext uri="{FF2B5EF4-FFF2-40B4-BE49-F238E27FC236}">
                <a16:creationId xmlns:a16="http://schemas.microsoft.com/office/drawing/2014/main" id="{915AC336-E37F-D4E3-8BD9-D0AC95CD7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4188" y="836614"/>
            <a:ext cx="8682037" cy="435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4" tIns="47892" rIns="95784" bIns="47892">
            <a:spAutoFit/>
          </a:bodyPr>
          <a:lstStyle>
            <a:lvl1pPr defTabSz="957263">
              <a:lnSpc>
                <a:spcPts val="2200"/>
              </a:lnSpc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7263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7263">
              <a:spcBef>
                <a:spcPct val="20000"/>
              </a:spcBef>
              <a:buClr>
                <a:schemeClr val="tx2"/>
              </a:buClr>
              <a:buSzPct val="7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7263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7263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1276319">
              <a:lnSpc>
                <a:spcPct val="100000"/>
              </a:lnSpc>
              <a:buClr>
                <a:srgbClr val="000000"/>
              </a:buClr>
            </a:pPr>
            <a:endParaRPr lang="en-US" altLang="en-US" sz="2200" kern="0">
              <a:latin typeface="Arial Unicode MS" pitchFamily="34" charset="-128"/>
              <a:cs typeface="Arial"/>
              <a:sym typeface="Arial"/>
            </a:endParaRPr>
          </a:p>
        </p:txBody>
      </p:sp>
      <p:sp>
        <p:nvSpPr>
          <p:cNvPr id="51204" name="Text Box 6">
            <a:extLst>
              <a:ext uri="{FF2B5EF4-FFF2-40B4-BE49-F238E27FC236}">
                <a16:creationId xmlns:a16="http://schemas.microsoft.com/office/drawing/2014/main" id="{EACF0534-E5C7-0A14-5B81-D95E84D70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5939" y="5762625"/>
            <a:ext cx="812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200"/>
              </a:lnSpc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1219170">
              <a:lnSpc>
                <a:spcPct val="100000"/>
              </a:lnSpc>
              <a:spcBef>
                <a:spcPct val="50000"/>
              </a:spcBef>
              <a:buClr>
                <a:srgbClr val="000000"/>
              </a:buClr>
            </a:pPr>
            <a:endParaRPr lang="en-US" altLang="en-US" sz="1800" kern="0">
              <a:cs typeface="Arial"/>
              <a:sym typeface="Arial"/>
            </a:endParaRPr>
          </a:p>
        </p:txBody>
      </p:sp>
      <p:sp>
        <p:nvSpPr>
          <p:cNvPr id="6" name="Textfeld 1">
            <a:extLst>
              <a:ext uri="{FF2B5EF4-FFF2-40B4-BE49-F238E27FC236}">
                <a16:creationId xmlns:a16="http://schemas.microsoft.com/office/drawing/2014/main" id="{4C98AA07-C4FD-964B-D4D6-46D4AC931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815" y="5763527"/>
            <a:ext cx="227965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200"/>
              </a:lnSpc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1219170">
              <a:lnSpc>
                <a:spcPct val="100000"/>
              </a:lnSpc>
              <a:buClr>
                <a:srgbClr val="000000"/>
              </a:buClr>
            </a:pPr>
            <a:r>
              <a:rPr lang="de-DE" altLang="en-US" sz="1100" kern="0" dirty="0">
                <a:solidFill>
                  <a:srgbClr val="005AA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Arial"/>
              </a:rPr>
              <a:t>Source: Blind 2004</a:t>
            </a:r>
          </a:p>
        </p:txBody>
      </p:sp>
      <p:pic>
        <p:nvPicPr>
          <p:cNvPr id="3" name="Grafik 2" descr="Ein Bild, das Text, Screenshot, Diagramm, Kreis enthält.&#10;&#10;Automatisch generierte Beschreibung">
            <a:extLst>
              <a:ext uri="{FF2B5EF4-FFF2-40B4-BE49-F238E27FC236}">
                <a16:creationId xmlns:a16="http://schemas.microsoft.com/office/drawing/2014/main" id="{78B0B6EC-CEDF-B3F9-2EAA-B2141DEE76F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031" y="1075021"/>
            <a:ext cx="11736350" cy="4687604"/>
          </a:xfrm>
          <a:prstGeom prst="rect">
            <a:avLst/>
          </a:prstGeom>
          <a:noFill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5C29FF-27C1-47B1-B3FF-30BD2CC24AE9}"/>
              </a:ext>
            </a:extLst>
          </p:cNvPr>
          <p:cNvSpPr txBox="1">
            <a:spLocks/>
          </p:cNvSpPr>
          <p:nvPr/>
        </p:nvSpPr>
        <p:spPr>
          <a:xfrm>
            <a:off x="421832" y="25318"/>
            <a:ext cx="11240655" cy="1021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defTabSz="5438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kern="1200" cap="none" spc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600" b="1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4. Interlinkages between R&amp;D and </a:t>
            </a:r>
            <a:r>
              <a:rPr lang="en-US" sz="2600" b="1" dirty="0" err="1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standardisation</a:t>
            </a:r>
            <a:r>
              <a:rPr lang="en-US" sz="2600" b="1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br>
              <a:rPr lang="en-US" sz="2600" b="1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100" b="1" dirty="0" err="1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Standardisation</a:t>
            </a:r>
            <a:r>
              <a:rPr lang="en-US" sz="2100" b="1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as transdisciplinary knowledge production &amp; transfer</a:t>
            </a:r>
            <a:endParaRPr lang="en-GB" sz="2100" b="1" dirty="0">
              <a:solidFill>
                <a:schemeClr val="tx1"/>
              </a:solidFill>
              <a:effectLst/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AC0BB07B-1278-FF2C-08DB-4F7B8DC7CE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1004" y="6084459"/>
            <a:ext cx="7242783" cy="365125"/>
          </a:xfrm>
          <a:prstGeom prst="rect">
            <a:avLst/>
          </a:prstGeom>
        </p:spPr>
        <p:txBody>
          <a:bodyPr lIns="71567" tIns="35784" rIns="71567" bIns="35784"/>
          <a:lstStyle>
            <a:lvl1pPr algn="ctr">
              <a:defRPr sz="1100" b="0" spc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i="1" dirty="0">
                <a:ea typeface="Calibri" panose="020F0502020204030204" pitchFamily="34" charset="0"/>
                <a:cs typeface="Calibri" panose="020F0502020204030204" pitchFamily="34" charset="0"/>
              </a:rPr>
              <a:t>This project has received funding from the European Union’s Horizon Europe research and innovation </a:t>
            </a:r>
            <a:r>
              <a:rPr lang="en-US" i="1" dirty="0" err="1">
                <a:ea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i="1" dirty="0">
                <a:ea typeface="Calibri" panose="020F0502020204030204" pitchFamily="34" charset="0"/>
                <a:cs typeface="Calibri" panose="020F0502020204030204" pitchFamily="34" charset="0"/>
              </a:rPr>
              <a:t> under grant agreement No 101135417. Additionally, this Work has received funding from the Swiss State Secretariat for Education, Research and Innovation (SERI) for its Associate Partner.</a:t>
            </a:r>
          </a:p>
        </p:txBody>
      </p:sp>
    </p:spTree>
    <p:extLst>
      <p:ext uri="{BB962C8B-B14F-4D97-AF65-F5344CB8AC3E}">
        <p14:creationId xmlns:p14="http://schemas.microsoft.com/office/powerpoint/2010/main" val="3952983559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BC2485-3BEA-BFC9-01AA-76FBDAC649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>
            <a:extLst>
              <a:ext uri="{FF2B5EF4-FFF2-40B4-BE49-F238E27FC236}">
                <a16:creationId xmlns:a16="http://schemas.microsoft.com/office/drawing/2014/main" id="{39C07B88-7894-EA15-69B6-C92B25584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7250" y="1397002"/>
            <a:ext cx="193503" cy="435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784" tIns="47892" rIns="95784" bIns="47892">
            <a:spAutoFit/>
          </a:bodyPr>
          <a:lstStyle>
            <a:lvl1pPr defTabSz="957263">
              <a:lnSpc>
                <a:spcPts val="2200"/>
              </a:lnSpc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7263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7263">
              <a:spcBef>
                <a:spcPct val="20000"/>
              </a:spcBef>
              <a:buClr>
                <a:schemeClr val="tx2"/>
              </a:buClr>
              <a:buSzPct val="7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7263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7263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1276319">
              <a:lnSpc>
                <a:spcPct val="100000"/>
              </a:lnSpc>
              <a:buClr>
                <a:srgbClr val="000000"/>
              </a:buClr>
            </a:pPr>
            <a:endParaRPr lang="en-US" altLang="en-US" sz="2200" kern="0">
              <a:latin typeface="Arial Unicode MS" pitchFamily="34" charset="-128"/>
              <a:cs typeface="Arial"/>
              <a:sym typeface="Arial"/>
            </a:endParaRPr>
          </a:p>
        </p:txBody>
      </p:sp>
      <p:sp>
        <p:nvSpPr>
          <p:cNvPr id="51203" name="Text Box 3">
            <a:extLst>
              <a:ext uri="{FF2B5EF4-FFF2-40B4-BE49-F238E27FC236}">
                <a16:creationId xmlns:a16="http://schemas.microsoft.com/office/drawing/2014/main" id="{C533BE3F-ED43-2905-3F38-E211277ED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4188" y="836614"/>
            <a:ext cx="8682037" cy="435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4" tIns="47892" rIns="95784" bIns="47892">
            <a:spAutoFit/>
          </a:bodyPr>
          <a:lstStyle>
            <a:lvl1pPr defTabSz="957263">
              <a:lnSpc>
                <a:spcPts val="2200"/>
              </a:lnSpc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7263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7263">
              <a:spcBef>
                <a:spcPct val="20000"/>
              </a:spcBef>
              <a:buClr>
                <a:schemeClr val="tx2"/>
              </a:buClr>
              <a:buSzPct val="7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7263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7263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1276319">
              <a:lnSpc>
                <a:spcPct val="100000"/>
              </a:lnSpc>
              <a:buClr>
                <a:srgbClr val="000000"/>
              </a:buClr>
            </a:pPr>
            <a:endParaRPr lang="en-US" altLang="en-US" sz="2200" kern="0">
              <a:latin typeface="Arial Unicode MS" pitchFamily="34" charset="-128"/>
              <a:cs typeface="Arial"/>
              <a:sym typeface="Arial"/>
            </a:endParaRPr>
          </a:p>
        </p:txBody>
      </p:sp>
      <p:sp>
        <p:nvSpPr>
          <p:cNvPr id="51204" name="Text Box 6">
            <a:extLst>
              <a:ext uri="{FF2B5EF4-FFF2-40B4-BE49-F238E27FC236}">
                <a16:creationId xmlns:a16="http://schemas.microsoft.com/office/drawing/2014/main" id="{2087381A-C5D2-A690-FB5E-1470164AF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5939" y="5762625"/>
            <a:ext cx="812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200"/>
              </a:lnSpc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1219170">
              <a:lnSpc>
                <a:spcPct val="100000"/>
              </a:lnSpc>
              <a:spcBef>
                <a:spcPct val="50000"/>
              </a:spcBef>
              <a:buClr>
                <a:srgbClr val="000000"/>
              </a:buClr>
            </a:pPr>
            <a:endParaRPr lang="en-US" altLang="en-US" sz="1800" kern="0">
              <a:cs typeface="Arial"/>
              <a:sym typeface="Arial"/>
            </a:endParaRPr>
          </a:p>
        </p:txBody>
      </p:sp>
      <p:pic>
        <p:nvPicPr>
          <p:cNvPr id="51205" name="Picture 11" descr="tt.emf">
            <a:extLst>
              <a:ext uri="{FF2B5EF4-FFF2-40B4-BE49-F238E27FC236}">
                <a16:creationId xmlns:a16="http://schemas.microsoft.com/office/drawing/2014/main" id="{1C883510-87D6-BAB1-0A8E-564ACEC57E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453" y="877887"/>
            <a:ext cx="6475412" cy="51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1">
            <a:extLst>
              <a:ext uri="{FF2B5EF4-FFF2-40B4-BE49-F238E27FC236}">
                <a16:creationId xmlns:a16="http://schemas.microsoft.com/office/drawing/2014/main" id="{4F96FA98-1E82-A9A1-D591-C9890BBD3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175" y="5489025"/>
            <a:ext cx="227965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200"/>
              </a:lnSpc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defTabSz="1219170">
              <a:lnSpc>
                <a:spcPct val="100000"/>
              </a:lnSpc>
              <a:buClr>
                <a:srgbClr val="000000"/>
              </a:buClr>
            </a:pPr>
            <a:r>
              <a:rPr lang="de-DE" altLang="en-US" sz="1100" kern="0" dirty="0">
                <a:solidFill>
                  <a:srgbClr val="005AA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Arial"/>
              </a:rPr>
              <a:t>Source: Blind and Gauch 2009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35C29FF-27C1-47B1-B3FF-30BD2CC24AE9}"/>
              </a:ext>
            </a:extLst>
          </p:cNvPr>
          <p:cNvSpPr txBox="1">
            <a:spLocks/>
          </p:cNvSpPr>
          <p:nvPr/>
        </p:nvSpPr>
        <p:spPr>
          <a:xfrm>
            <a:off x="421832" y="25318"/>
            <a:ext cx="11240655" cy="1021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defTabSz="5438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kern="1200" cap="none" spc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600" b="1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4. Interlinkages between R&amp;D and </a:t>
            </a:r>
            <a:r>
              <a:rPr lang="en-US" sz="2600" b="1" dirty="0" err="1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standardisation</a:t>
            </a:r>
            <a:r>
              <a:rPr lang="en-US" sz="2600" b="1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br>
              <a:rPr lang="en-US" sz="2600" b="1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100" b="1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 Recursive Model of Research and </a:t>
            </a:r>
            <a:r>
              <a:rPr lang="en-US" sz="2100" b="1" dirty="0" err="1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Standardisation</a:t>
            </a:r>
            <a:endParaRPr lang="en-GB" sz="2100" b="1" dirty="0">
              <a:solidFill>
                <a:schemeClr val="tx1"/>
              </a:solidFill>
              <a:effectLst/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A2FFDD76-6D58-11D0-E556-1EE00DDAD8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1004" y="6084459"/>
            <a:ext cx="7242783" cy="365125"/>
          </a:xfrm>
          <a:prstGeom prst="rect">
            <a:avLst/>
          </a:prstGeom>
        </p:spPr>
        <p:txBody>
          <a:bodyPr lIns="71567" tIns="35784" rIns="71567" bIns="35784"/>
          <a:lstStyle>
            <a:lvl1pPr algn="ctr">
              <a:defRPr sz="1100" b="0" spc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i="1" dirty="0">
                <a:ea typeface="Calibri" panose="020F0502020204030204" pitchFamily="34" charset="0"/>
                <a:cs typeface="Calibri" panose="020F0502020204030204" pitchFamily="34" charset="0"/>
              </a:rPr>
              <a:t>This project has received funding from the European Union’s Horizon Europe research and innovation </a:t>
            </a:r>
            <a:r>
              <a:rPr lang="en-US" i="1" dirty="0" err="1">
                <a:ea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i="1" dirty="0">
                <a:ea typeface="Calibri" panose="020F0502020204030204" pitchFamily="34" charset="0"/>
                <a:cs typeface="Calibri" panose="020F0502020204030204" pitchFamily="34" charset="0"/>
              </a:rPr>
              <a:t> under grant agreement No 101135417. Additionally, this Work has received funding from the Swiss State Secretariat for Education, Research and Innovation (SERI) for its Associate Partner.</a:t>
            </a:r>
          </a:p>
        </p:txBody>
      </p:sp>
    </p:spTree>
    <p:extLst>
      <p:ext uri="{BB962C8B-B14F-4D97-AF65-F5344CB8AC3E}">
        <p14:creationId xmlns:p14="http://schemas.microsoft.com/office/powerpoint/2010/main" val="1437700157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>
            <a:extLst>
              <a:ext uri="{FF2B5EF4-FFF2-40B4-BE49-F238E27FC236}">
                <a16:creationId xmlns:a16="http://schemas.microsoft.com/office/drawing/2014/main" id="{EF6B9792-AF5A-4EF5-A35B-44188A2B6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7250" y="1397002"/>
            <a:ext cx="193503" cy="435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784" tIns="47892" rIns="95784" bIns="47892">
            <a:spAutoFit/>
          </a:bodyPr>
          <a:lstStyle>
            <a:lvl1pPr defTabSz="957263">
              <a:lnSpc>
                <a:spcPts val="2200"/>
              </a:lnSpc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7263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7263">
              <a:spcBef>
                <a:spcPct val="20000"/>
              </a:spcBef>
              <a:buClr>
                <a:schemeClr val="tx2"/>
              </a:buClr>
              <a:buSzPct val="7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7263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7263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1276319">
              <a:lnSpc>
                <a:spcPct val="100000"/>
              </a:lnSpc>
              <a:buClr>
                <a:srgbClr val="000000"/>
              </a:buClr>
            </a:pPr>
            <a:endParaRPr lang="en-US" altLang="en-US" sz="2200" kern="0">
              <a:latin typeface="Arial Unicode MS" pitchFamily="34" charset="-128"/>
              <a:cs typeface="Arial"/>
              <a:sym typeface="Arial"/>
            </a:endParaRPr>
          </a:p>
        </p:txBody>
      </p:sp>
      <p:sp>
        <p:nvSpPr>
          <p:cNvPr id="51203" name="Text Box 3">
            <a:extLst>
              <a:ext uri="{FF2B5EF4-FFF2-40B4-BE49-F238E27FC236}">
                <a16:creationId xmlns:a16="http://schemas.microsoft.com/office/drawing/2014/main" id="{7968DBDE-193B-4810-802E-E6DEFD30F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4188" y="836614"/>
            <a:ext cx="8682037" cy="435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4" tIns="47892" rIns="95784" bIns="47892">
            <a:spAutoFit/>
          </a:bodyPr>
          <a:lstStyle>
            <a:lvl1pPr defTabSz="957263">
              <a:lnSpc>
                <a:spcPts val="2200"/>
              </a:lnSpc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7263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7263">
              <a:spcBef>
                <a:spcPct val="20000"/>
              </a:spcBef>
              <a:buClr>
                <a:schemeClr val="tx2"/>
              </a:buClr>
              <a:buSzPct val="7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7263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7263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1276319">
              <a:lnSpc>
                <a:spcPct val="100000"/>
              </a:lnSpc>
              <a:buClr>
                <a:srgbClr val="000000"/>
              </a:buClr>
            </a:pPr>
            <a:endParaRPr lang="en-US" altLang="en-US" sz="2200" kern="0">
              <a:latin typeface="Arial Unicode MS" pitchFamily="34" charset="-128"/>
              <a:cs typeface="Arial"/>
              <a:sym typeface="Arial"/>
            </a:endParaRPr>
          </a:p>
        </p:txBody>
      </p:sp>
      <p:sp>
        <p:nvSpPr>
          <p:cNvPr id="51204" name="Text Box 6">
            <a:extLst>
              <a:ext uri="{FF2B5EF4-FFF2-40B4-BE49-F238E27FC236}">
                <a16:creationId xmlns:a16="http://schemas.microsoft.com/office/drawing/2014/main" id="{C068327F-911F-4E46-98D1-6AC91DFA3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5939" y="5762625"/>
            <a:ext cx="812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200"/>
              </a:lnSpc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1219170">
              <a:lnSpc>
                <a:spcPct val="100000"/>
              </a:lnSpc>
              <a:spcBef>
                <a:spcPct val="50000"/>
              </a:spcBef>
              <a:buClr>
                <a:srgbClr val="000000"/>
              </a:buClr>
            </a:pPr>
            <a:endParaRPr lang="en-US" altLang="en-US" sz="1800" kern="0">
              <a:cs typeface="Arial"/>
              <a:sym typeface="Arial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C1F8D99-BEBB-ECC7-A325-5051131EC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293" y="1154463"/>
            <a:ext cx="5372395" cy="4676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1">
            <a:extLst>
              <a:ext uri="{FF2B5EF4-FFF2-40B4-BE49-F238E27FC236}">
                <a16:creationId xmlns:a16="http://schemas.microsoft.com/office/drawing/2014/main" id="{F5B6A10F-1520-197D-CB1B-CB0DD7E2B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832" y="5631820"/>
            <a:ext cx="227965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200"/>
              </a:lnSpc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defTabSz="1219170">
              <a:lnSpc>
                <a:spcPct val="100000"/>
              </a:lnSpc>
              <a:buClr>
                <a:srgbClr val="000000"/>
              </a:buClr>
            </a:pPr>
            <a:r>
              <a:rPr lang="de-DE" altLang="en-US" sz="1100" kern="0" dirty="0">
                <a:solidFill>
                  <a:srgbClr val="005AA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Arial"/>
              </a:rPr>
              <a:t>Source: Blind and Gauch 2009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35C29FF-27C1-47B1-B3FF-30BD2CC24AE9}"/>
              </a:ext>
            </a:extLst>
          </p:cNvPr>
          <p:cNvSpPr txBox="1">
            <a:spLocks/>
          </p:cNvSpPr>
          <p:nvPr/>
        </p:nvSpPr>
        <p:spPr>
          <a:xfrm>
            <a:off x="421832" y="25318"/>
            <a:ext cx="11240655" cy="1021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defTabSz="5438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kern="1200" cap="none" spc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600" b="1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4. Interlinkages between R&amp;D and </a:t>
            </a:r>
            <a:r>
              <a:rPr lang="en-US" sz="2600" b="1" dirty="0" err="1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standardisation</a:t>
            </a:r>
            <a:r>
              <a:rPr lang="en-US" sz="2600" b="1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br>
              <a:rPr lang="en-US" sz="2600" b="1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100" b="1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 Cascading Knowledge Transfer Model</a:t>
            </a:r>
            <a:endParaRPr lang="en-GB" sz="2100" b="1" dirty="0">
              <a:solidFill>
                <a:schemeClr val="tx1"/>
              </a:solidFill>
              <a:effectLst/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Segnaposto piè di pagina 4">
            <a:extLst>
              <a:ext uri="{FF2B5EF4-FFF2-40B4-BE49-F238E27FC236}">
                <a16:creationId xmlns:a16="http://schemas.microsoft.com/office/drawing/2014/main" id="{0344C39E-69D3-CEFB-0A33-80A521814C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1004" y="6084459"/>
            <a:ext cx="7242783" cy="365125"/>
          </a:xfrm>
          <a:prstGeom prst="rect">
            <a:avLst/>
          </a:prstGeom>
        </p:spPr>
        <p:txBody>
          <a:bodyPr lIns="71567" tIns="35784" rIns="71567" bIns="35784"/>
          <a:lstStyle>
            <a:lvl1pPr algn="ctr">
              <a:defRPr sz="1100" b="0" spc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i="1" dirty="0">
                <a:ea typeface="Calibri" panose="020F0502020204030204" pitchFamily="34" charset="0"/>
                <a:cs typeface="Calibri" panose="020F0502020204030204" pitchFamily="34" charset="0"/>
              </a:rPr>
              <a:t>This project has received funding from the European Union’s Horizon Europe research and innovation </a:t>
            </a:r>
            <a:r>
              <a:rPr lang="en-US" i="1" dirty="0" err="1">
                <a:ea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i="1" dirty="0">
                <a:ea typeface="Calibri" panose="020F0502020204030204" pitchFamily="34" charset="0"/>
                <a:cs typeface="Calibri" panose="020F0502020204030204" pitchFamily="34" charset="0"/>
              </a:rPr>
              <a:t> under grant agreement No 101135417. Additionally, this Work has received funding from the Swiss State Secretariat for Education, Research and Innovation (SERI) for its Associate Partner.</a:t>
            </a:r>
          </a:p>
        </p:txBody>
      </p:sp>
    </p:spTree>
    <p:extLst>
      <p:ext uri="{BB962C8B-B14F-4D97-AF65-F5344CB8AC3E}">
        <p14:creationId xmlns:p14="http://schemas.microsoft.com/office/powerpoint/2010/main" val="2592013273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chmoch et al 1996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87" y="1446026"/>
            <a:ext cx="10873092" cy="4678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35C29FF-27C1-47B1-B3FF-30BD2CC24AE9}"/>
              </a:ext>
            </a:extLst>
          </p:cNvPr>
          <p:cNvSpPr txBox="1">
            <a:spLocks/>
          </p:cNvSpPr>
          <p:nvPr/>
        </p:nvSpPr>
        <p:spPr>
          <a:xfrm>
            <a:off x="421832" y="25318"/>
            <a:ext cx="11240655" cy="1021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defTabSz="5438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kern="1200" cap="none" spc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600" b="1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5. Various roles of different types of standards </a:t>
            </a:r>
            <a:br>
              <a:rPr lang="en-US" sz="2600" b="1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100" b="1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In the research and innovation process</a:t>
            </a:r>
            <a:endParaRPr lang="en-GB" sz="2100" b="1" dirty="0">
              <a:solidFill>
                <a:schemeClr val="tx1"/>
              </a:solidFill>
              <a:effectLst/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feld 1">
            <a:extLst>
              <a:ext uri="{FF2B5EF4-FFF2-40B4-BE49-F238E27FC236}">
                <a16:creationId xmlns:a16="http://schemas.microsoft.com/office/drawing/2014/main" id="{F5B6A10F-1520-197D-CB1B-CB0DD7E2B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67" y="5539004"/>
            <a:ext cx="227965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200"/>
              </a:lnSpc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defTabSz="1219170">
              <a:lnSpc>
                <a:spcPct val="100000"/>
              </a:lnSpc>
              <a:buClr>
                <a:srgbClr val="000000"/>
              </a:buClr>
            </a:pPr>
            <a:r>
              <a:rPr lang="de-DE" altLang="en-US" sz="1100" kern="0" dirty="0">
                <a:solidFill>
                  <a:srgbClr val="005AA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Arial"/>
              </a:rPr>
              <a:t>Source: Blind and Gauch 2009</a:t>
            </a:r>
          </a:p>
        </p:txBody>
      </p:sp>
      <p:sp>
        <p:nvSpPr>
          <p:cNvPr id="2" name="Segnaposto piè di pagina 4">
            <a:extLst>
              <a:ext uri="{FF2B5EF4-FFF2-40B4-BE49-F238E27FC236}">
                <a16:creationId xmlns:a16="http://schemas.microsoft.com/office/drawing/2014/main" id="{A1B74E25-1628-CADA-D266-BEA1BB48C8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1004" y="6084459"/>
            <a:ext cx="7242783" cy="365125"/>
          </a:xfrm>
          <a:prstGeom prst="rect">
            <a:avLst/>
          </a:prstGeom>
        </p:spPr>
        <p:txBody>
          <a:bodyPr lIns="71567" tIns="35784" rIns="71567" bIns="35784"/>
          <a:lstStyle>
            <a:lvl1pPr algn="ctr">
              <a:defRPr sz="1100" b="0" spc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i="1" dirty="0">
                <a:ea typeface="Calibri" panose="020F0502020204030204" pitchFamily="34" charset="0"/>
                <a:cs typeface="Calibri" panose="020F0502020204030204" pitchFamily="34" charset="0"/>
              </a:rPr>
              <a:t>This project has received funding from the European Union’s Horizon Europe research and innovation </a:t>
            </a:r>
            <a:r>
              <a:rPr lang="en-US" i="1" dirty="0" err="1">
                <a:ea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i="1" dirty="0">
                <a:ea typeface="Calibri" panose="020F0502020204030204" pitchFamily="34" charset="0"/>
                <a:cs typeface="Calibri" panose="020F0502020204030204" pitchFamily="34" charset="0"/>
              </a:rPr>
              <a:t> under grant agreement No 101135417. Additionally, this Work has received funding from the Swiss State Secretariat for Education, Research and Innovation (SERI) for its Associate Partner.</a:t>
            </a:r>
          </a:p>
        </p:txBody>
      </p:sp>
    </p:spTree>
    <p:extLst>
      <p:ext uri="{BB962C8B-B14F-4D97-AF65-F5344CB8AC3E}">
        <p14:creationId xmlns:p14="http://schemas.microsoft.com/office/powerpoint/2010/main" val="207469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1">
            <a:extLst>
              <a:ext uri="{FF2B5EF4-FFF2-40B4-BE49-F238E27FC236}">
                <a16:creationId xmlns:a16="http://schemas.microsoft.com/office/drawing/2014/main" id="{57F08EBF-C7DB-D91C-7323-A5CEE9B75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120" y="5582998"/>
            <a:ext cx="495228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ts val="2200"/>
              </a:lnSpc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1219170">
              <a:lnSpc>
                <a:spcPct val="100000"/>
              </a:lnSpc>
              <a:buClr>
                <a:srgbClr val="000000"/>
              </a:buClr>
            </a:pPr>
            <a:r>
              <a:rPr lang="sv-SE" altLang="en-US" sz="1100" kern="0" dirty="0">
                <a:solidFill>
                  <a:srgbClr val="005A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Source: Blind 2022 edited by ISO https://www.iso.org/publication/PUB100466.html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272011"/>
              </p:ext>
            </p:extLst>
          </p:nvPr>
        </p:nvGraphicFramePr>
        <p:xfrm>
          <a:off x="151312" y="952921"/>
          <a:ext cx="11781693" cy="46105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8344">
                  <a:extLst>
                    <a:ext uri="{9D8B030D-6E8A-4147-A177-3AD203B41FA5}">
                      <a16:colId xmlns:a16="http://schemas.microsoft.com/office/drawing/2014/main" val="1821245618"/>
                    </a:ext>
                  </a:extLst>
                </a:gridCol>
                <a:gridCol w="4965192">
                  <a:extLst>
                    <a:ext uri="{9D8B030D-6E8A-4147-A177-3AD203B41FA5}">
                      <a16:colId xmlns:a16="http://schemas.microsoft.com/office/drawing/2014/main" val="1954677283"/>
                    </a:ext>
                  </a:extLst>
                </a:gridCol>
                <a:gridCol w="5148157">
                  <a:extLst>
                    <a:ext uri="{9D8B030D-6E8A-4147-A177-3AD203B41FA5}">
                      <a16:colId xmlns:a16="http://schemas.microsoft.com/office/drawing/2014/main" val="660809034"/>
                    </a:ext>
                  </a:extLst>
                </a:gridCol>
              </a:tblGrid>
              <a:tr h="493400">
                <a:tc>
                  <a:txBody>
                    <a:bodyPr/>
                    <a:lstStyle/>
                    <a:p>
                      <a:pPr marL="71755" marR="71755" algn="l">
                        <a:lnSpc>
                          <a:spcPts val="16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General functions of standards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2162" marR="62162" marT="48924" marB="48924" anchor="ctr"/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ts val="16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Positive impacts </a:t>
                      </a:r>
                      <a:b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</a:b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on research  and innovation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2162" marR="62162" marT="48924" marB="48924" anchor="ctr"/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ts val="16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Negative impacts </a:t>
                      </a:r>
                      <a:b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</a:b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on research and innovation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2162" marR="62162" marT="48924" marB="48924" anchor="ctr"/>
                </a:tc>
                <a:extLst>
                  <a:ext uri="{0D108BD9-81ED-4DB2-BD59-A6C34878D82A}">
                    <a16:rowId xmlns:a16="http://schemas.microsoft.com/office/drawing/2014/main" val="367756362"/>
                  </a:ext>
                </a:extLst>
              </a:tr>
              <a:tr h="840581"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ts val="1650"/>
                        </a:lnSpc>
                        <a:spcBef>
                          <a:spcPts val="9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Information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2162" marR="62162" marT="48924" marB="48924" anchor="ctr"/>
                </a:tc>
                <a:tc>
                  <a:txBody>
                    <a:bodyPr/>
                    <a:lstStyle/>
                    <a:p>
                      <a:pPr marL="252000" marR="71755" indent="-28575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rgbClr val="005AAD"/>
                          </a:solidFill>
                          <a:effectLst/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Provide codified knowledge relevant for innovation</a:t>
                      </a:r>
                      <a:endParaRPr lang="de-DE" sz="1400" dirty="0">
                        <a:solidFill>
                          <a:srgbClr val="005AAD"/>
                        </a:solidFill>
                        <a:effectLst/>
                        <a:latin typeface="Tw Cen MT" panose="020B0602020104020603" pitchFamily="34" charset="0"/>
                        <a:cs typeface="Calibri" panose="020F0502020204030204" pitchFamily="34" charset="0"/>
                      </a:endParaRPr>
                    </a:p>
                    <a:p>
                      <a:pPr marL="252000" marR="71755" indent="-28575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solidFill>
                            <a:srgbClr val="005AAD"/>
                          </a:solidFill>
                          <a:effectLst/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Coordinate collaborative innovation activities</a:t>
                      </a:r>
                      <a:endParaRPr lang="de-DE" sz="1400" dirty="0">
                        <a:solidFill>
                          <a:srgbClr val="005AAD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2162" marR="62162" marT="48924" marB="48924" anchor="ctr"/>
                </a:tc>
                <a:tc>
                  <a:txBody>
                    <a:bodyPr/>
                    <a:lstStyle/>
                    <a:p>
                      <a:pPr marL="252000" marR="71755" indent="-28575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>
                          <a:solidFill>
                            <a:srgbClr val="005AAD"/>
                          </a:solidFill>
                          <a:effectLst/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Generate cost for standards screening</a:t>
                      </a:r>
                      <a:endParaRPr lang="de-DE" sz="1400">
                        <a:solidFill>
                          <a:srgbClr val="005AAD"/>
                        </a:solidFill>
                        <a:effectLst/>
                        <a:latin typeface="Tw Cen MT" panose="020B0602020104020603" pitchFamily="34" charset="0"/>
                        <a:cs typeface="Calibri" panose="020F0502020204030204" pitchFamily="34" charset="0"/>
                      </a:endParaRPr>
                    </a:p>
                    <a:p>
                      <a:pPr marL="252000" marR="71755" indent="-28575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>
                          <a:solidFill>
                            <a:srgbClr val="005AAD"/>
                          </a:solidFill>
                          <a:effectLst/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Allow unintended knowledge spillovers to competitors by implementation of standards</a:t>
                      </a:r>
                      <a:endParaRPr lang="de-DE" sz="1400">
                        <a:solidFill>
                          <a:srgbClr val="005AAD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2162" marR="62162" marT="48924" marB="48924" anchor="ctr"/>
                </a:tc>
                <a:extLst>
                  <a:ext uri="{0D108BD9-81ED-4DB2-BD59-A6C34878D82A}">
                    <a16:rowId xmlns:a16="http://schemas.microsoft.com/office/drawing/2014/main" val="1684519603"/>
                  </a:ext>
                </a:extLst>
              </a:tr>
              <a:tr h="1387343"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ts val="1650"/>
                        </a:lnSpc>
                        <a:spcBef>
                          <a:spcPts val="9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Variety reduction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2162" marR="62162" marT="48924" marB="48924" anchor="ctr"/>
                </a:tc>
                <a:tc>
                  <a:txBody>
                    <a:bodyPr/>
                    <a:lstStyle/>
                    <a:p>
                      <a:pPr marL="252000" marR="71755" indent="-28575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rgbClr val="005AAD"/>
                          </a:solidFill>
                          <a:effectLst/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Allow exploitation of economies of scale via standards</a:t>
                      </a:r>
                      <a:endParaRPr lang="de-DE" sz="1400" dirty="0">
                        <a:solidFill>
                          <a:srgbClr val="005AAD"/>
                        </a:solidFill>
                        <a:effectLst/>
                        <a:latin typeface="Tw Cen MT" panose="020B0602020104020603" pitchFamily="34" charset="0"/>
                        <a:cs typeface="Calibri" panose="020F0502020204030204" pitchFamily="34" charset="0"/>
                      </a:endParaRPr>
                    </a:p>
                    <a:p>
                      <a:pPr marL="252000" marR="71755" indent="-28575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rgbClr val="005AAD"/>
                          </a:solidFill>
                          <a:effectLst/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Support critical mass via standards in emerging technologies and industries</a:t>
                      </a:r>
                      <a:endParaRPr lang="de-DE" sz="1400" dirty="0">
                        <a:solidFill>
                          <a:srgbClr val="005AAD"/>
                        </a:solidFill>
                        <a:effectLst/>
                        <a:latin typeface="Tw Cen MT" panose="020B0602020104020603" pitchFamily="34" charset="0"/>
                        <a:cs typeface="Calibri" panose="020F0502020204030204" pitchFamily="34" charset="0"/>
                      </a:endParaRPr>
                    </a:p>
                    <a:p>
                      <a:pPr marL="252000" marR="71755" indent="-28575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rgbClr val="005AAD"/>
                          </a:solidFill>
                          <a:effectLst/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Create incentives for incremental innovation based on standards</a:t>
                      </a:r>
                      <a:endParaRPr lang="de-DE" sz="1400" dirty="0">
                        <a:solidFill>
                          <a:srgbClr val="005AAD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2162" marR="62162" marT="48924" marB="48924" anchor="ctr"/>
                </a:tc>
                <a:tc>
                  <a:txBody>
                    <a:bodyPr/>
                    <a:lstStyle/>
                    <a:p>
                      <a:pPr marL="252000" marR="71755" indent="-28575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rgbClr val="005AAD"/>
                          </a:solidFill>
                          <a:effectLst/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Reduce choice</a:t>
                      </a:r>
                      <a:endParaRPr lang="de-DE" sz="1400" dirty="0">
                        <a:solidFill>
                          <a:srgbClr val="005AAD"/>
                        </a:solidFill>
                        <a:effectLst/>
                        <a:latin typeface="Tw Cen MT" panose="020B0602020104020603" pitchFamily="34" charset="0"/>
                        <a:cs typeface="Calibri" panose="020F0502020204030204" pitchFamily="34" charset="0"/>
                      </a:endParaRPr>
                    </a:p>
                    <a:p>
                      <a:pPr marL="252000" marR="71755" indent="-28575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rgbClr val="005AAD"/>
                          </a:solidFill>
                          <a:effectLst/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Support market concentration</a:t>
                      </a:r>
                      <a:endParaRPr lang="de-DE" sz="1400" dirty="0">
                        <a:solidFill>
                          <a:srgbClr val="005AAD"/>
                        </a:solidFill>
                        <a:effectLst/>
                        <a:latin typeface="Tw Cen MT" panose="020B0602020104020603" pitchFamily="34" charset="0"/>
                        <a:cs typeface="Calibri" panose="020F0502020204030204" pitchFamily="34" charset="0"/>
                      </a:endParaRPr>
                    </a:p>
                    <a:p>
                      <a:pPr marL="252000" marR="71755" indent="-28575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rgbClr val="005AAD"/>
                          </a:solidFill>
                          <a:effectLst/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Push premature selection of technologies</a:t>
                      </a:r>
                      <a:endParaRPr lang="de-DE" sz="1400" dirty="0">
                        <a:solidFill>
                          <a:srgbClr val="005AAD"/>
                        </a:solidFill>
                        <a:effectLst/>
                        <a:latin typeface="Tw Cen MT" panose="020B0602020104020603" pitchFamily="34" charset="0"/>
                        <a:cs typeface="Calibri" panose="020F0502020204030204" pitchFamily="34" charset="0"/>
                      </a:endParaRPr>
                    </a:p>
                    <a:p>
                      <a:pPr marL="252000" marR="71755" indent="-28575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rgbClr val="005AAD"/>
                          </a:solidFill>
                          <a:effectLst/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Limit incentives for radical innovation</a:t>
                      </a:r>
                      <a:endParaRPr lang="de-DE" sz="1400" dirty="0">
                        <a:solidFill>
                          <a:srgbClr val="005AAD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2162" marR="62162" marT="48924" marB="48924" anchor="ctr"/>
                </a:tc>
                <a:extLst>
                  <a:ext uri="{0D108BD9-81ED-4DB2-BD59-A6C34878D82A}">
                    <a16:rowId xmlns:a16="http://schemas.microsoft.com/office/drawing/2014/main" val="1887239191"/>
                  </a:ext>
                </a:extLst>
              </a:tr>
              <a:tr h="495258"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ts val="1650"/>
                        </a:lnSpc>
                        <a:spcBef>
                          <a:spcPts val="9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Minimum quality 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2162" marR="62162" marT="48924" marB="48924" anchor="ctr"/>
                </a:tc>
                <a:tc>
                  <a:txBody>
                    <a:bodyPr/>
                    <a:lstStyle/>
                    <a:p>
                      <a:pPr marL="252000" marR="71755" indent="-28575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solidFill>
                            <a:srgbClr val="005AAD"/>
                          </a:solidFill>
                          <a:effectLst/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Creating trust in innovative technologies and products at the demand side</a:t>
                      </a:r>
                      <a:endParaRPr lang="de-DE" sz="1400" dirty="0">
                        <a:solidFill>
                          <a:srgbClr val="005AAD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2162" marR="62162" marT="48924" marB="48924" anchor="ctr"/>
                </a:tc>
                <a:tc>
                  <a:txBody>
                    <a:bodyPr/>
                    <a:lstStyle/>
                    <a:p>
                      <a:pPr marL="252000" marR="71755" indent="-28575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solidFill>
                            <a:srgbClr val="005AAD"/>
                          </a:solidFill>
                          <a:effectLst/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Promote market concentration</a:t>
                      </a:r>
                      <a:endParaRPr lang="de-DE" sz="1400" dirty="0">
                        <a:solidFill>
                          <a:srgbClr val="005AAD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2162" marR="62162" marT="48924" marB="48924" anchor="ctr"/>
                </a:tc>
                <a:extLst>
                  <a:ext uri="{0D108BD9-81ED-4DB2-BD59-A6C34878D82A}">
                    <a16:rowId xmlns:a16="http://schemas.microsoft.com/office/drawing/2014/main" val="2934613964"/>
                  </a:ext>
                </a:extLst>
              </a:tr>
              <a:tr h="903681"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ts val="1650"/>
                        </a:lnSpc>
                        <a:spcBef>
                          <a:spcPts val="9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Compatibility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2162" marR="62162" marT="48924" marB="48924" anchor="ctr"/>
                </a:tc>
                <a:tc>
                  <a:txBody>
                    <a:bodyPr/>
                    <a:lstStyle/>
                    <a:p>
                      <a:pPr marL="252000" marR="71755" indent="-28575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>
                          <a:solidFill>
                            <a:srgbClr val="005AAD"/>
                          </a:solidFill>
                          <a:effectLst/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Increase variety of system products</a:t>
                      </a:r>
                      <a:endParaRPr lang="de-DE" sz="1400">
                        <a:solidFill>
                          <a:srgbClr val="005AAD"/>
                        </a:solidFill>
                        <a:effectLst/>
                        <a:latin typeface="Tw Cen MT" panose="020B0602020104020603" pitchFamily="34" charset="0"/>
                        <a:cs typeface="Calibri" panose="020F0502020204030204" pitchFamily="34" charset="0"/>
                      </a:endParaRPr>
                    </a:p>
                    <a:p>
                      <a:pPr marL="252000" marR="71755" indent="-28575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>
                          <a:solidFill>
                            <a:srgbClr val="005AAD"/>
                          </a:solidFill>
                          <a:effectLst/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Promote positive network externalities </a:t>
                      </a:r>
                      <a:endParaRPr lang="de-DE" sz="1400">
                        <a:solidFill>
                          <a:srgbClr val="005AAD"/>
                        </a:solidFill>
                        <a:effectLst/>
                        <a:latin typeface="Tw Cen MT" panose="020B0602020104020603" pitchFamily="34" charset="0"/>
                        <a:cs typeface="Calibri" panose="020F0502020204030204" pitchFamily="34" charset="0"/>
                      </a:endParaRPr>
                    </a:p>
                    <a:p>
                      <a:pPr marL="252000" marR="71755" indent="-28575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>
                          <a:solidFill>
                            <a:srgbClr val="005AAD"/>
                          </a:solidFill>
                          <a:effectLst/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Avoid lock-in into old technologies</a:t>
                      </a:r>
                      <a:endParaRPr lang="de-DE" sz="1400">
                        <a:solidFill>
                          <a:srgbClr val="005AAD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2162" marR="62162" marT="48924" marB="48924" anchor="ctr"/>
                </a:tc>
                <a:tc>
                  <a:txBody>
                    <a:bodyPr/>
                    <a:lstStyle/>
                    <a:p>
                      <a:pPr marL="252000" marR="71755" indent="-28575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rgbClr val="005AAD"/>
                          </a:solidFill>
                          <a:effectLst/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Push monopoly power</a:t>
                      </a:r>
                      <a:endParaRPr lang="de-DE" sz="1400" dirty="0">
                        <a:solidFill>
                          <a:srgbClr val="005AAD"/>
                        </a:solidFill>
                        <a:effectLst/>
                        <a:latin typeface="Tw Cen MT" panose="020B0602020104020603" pitchFamily="34" charset="0"/>
                        <a:cs typeface="Calibri" panose="020F0502020204030204" pitchFamily="34" charset="0"/>
                      </a:endParaRPr>
                    </a:p>
                    <a:p>
                      <a:pPr marL="252000" marR="71755" indent="-28575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rgbClr val="005AAD"/>
                          </a:solidFill>
                          <a:effectLst/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Foster lock-in into old technologies in case of strong network externalities</a:t>
                      </a:r>
                      <a:endParaRPr lang="de-DE" sz="1400" dirty="0">
                        <a:solidFill>
                          <a:srgbClr val="005AAD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2162" marR="62162" marT="48924" marB="48924" anchor="ctr"/>
                </a:tc>
                <a:extLst>
                  <a:ext uri="{0D108BD9-81ED-4DB2-BD59-A6C34878D82A}">
                    <a16:rowId xmlns:a16="http://schemas.microsoft.com/office/drawing/2014/main" val="1163692721"/>
                  </a:ext>
                </a:extLst>
              </a:tr>
              <a:tr h="433016"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ts val="1650"/>
                        </a:lnSpc>
                        <a:spcBef>
                          <a:spcPts val="9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Insurance 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2162" marR="62162" marT="48924" marB="48924" anchor="ctr"/>
                </a:tc>
                <a:tc>
                  <a:txBody>
                    <a:bodyPr/>
                    <a:lstStyle/>
                    <a:p>
                      <a:pPr marL="252000" marR="71755" indent="-28575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rgbClr val="005AAD"/>
                          </a:solidFill>
                          <a:effectLst/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Serve as insurance against failure of radical innovation</a:t>
                      </a:r>
                      <a:endParaRPr lang="de-DE" sz="1400" dirty="0">
                        <a:solidFill>
                          <a:srgbClr val="005AAD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2162" marR="62162" marT="48924" marB="48924" anchor="ctr"/>
                </a:tc>
                <a:tc>
                  <a:txBody>
                    <a:bodyPr/>
                    <a:lstStyle/>
                    <a:p>
                      <a:pPr marL="252000" marR="71755" indent="-28575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rgbClr val="005AAD"/>
                          </a:solidFill>
                          <a:effectLst/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Create incentives for incremental instead of radical innovation</a:t>
                      </a:r>
                      <a:endParaRPr lang="de-DE" sz="1400" dirty="0">
                        <a:solidFill>
                          <a:srgbClr val="005AAD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2162" marR="62162" marT="48924" marB="48924" anchor="ctr"/>
                </a:tc>
                <a:extLst>
                  <a:ext uri="{0D108BD9-81ED-4DB2-BD59-A6C34878D82A}">
                    <a16:rowId xmlns:a16="http://schemas.microsoft.com/office/drawing/2014/main" val="2590958954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035C29FF-27C1-47B1-B3FF-30BD2CC24AE9}"/>
              </a:ext>
            </a:extLst>
          </p:cNvPr>
          <p:cNvSpPr txBox="1">
            <a:spLocks/>
          </p:cNvSpPr>
          <p:nvPr/>
        </p:nvSpPr>
        <p:spPr>
          <a:xfrm>
            <a:off x="421832" y="25318"/>
            <a:ext cx="11240655" cy="1021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defTabSz="5438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kern="1200" cap="none" spc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600" b="1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6. Impacts of standards </a:t>
            </a:r>
            <a:br>
              <a:rPr lang="en-US" sz="2600" b="1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100" b="1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On research and innovation</a:t>
            </a:r>
            <a:endParaRPr lang="en-GB" sz="2100" b="1" dirty="0">
              <a:solidFill>
                <a:schemeClr val="tx1"/>
              </a:solidFill>
              <a:effectLst/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Segnaposto piè di pagina 4">
            <a:extLst>
              <a:ext uri="{FF2B5EF4-FFF2-40B4-BE49-F238E27FC236}">
                <a16:creationId xmlns:a16="http://schemas.microsoft.com/office/drawing/2014/main" id="{A2E8FA91-E954-7A98-9EA3-0189C2D485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1004" y="6084459"/>
            <a:ext cx="7242783" cy="365125"/>
          </a:xfrm>
          <a:prstGeom prst="rect">
            <a:avLst/>
          </a:prstGeom>
        </p:spPr>
        <p:txBody>
          <a:bodyPr lIns="71567" tIns="35784" rIns="71567" bIns="35784"/>
          <a:lstStyle>
            <a:lvl1pPr algn="ctr">
              <a:defRPr sz="1100" b="0" spc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i="1" dirty="0">
                <a:ea typeface="Calibri" panose="020F0502020204030204" pitchFamily="34" charset="0"/>
                <a:cs typeface="Calibri" panose="020F0502020204030204" pitchFamily="34" charset="0"/>
              </a:rPr>
              <a:t>This project has received funding from the European Union’s Horizon Europe research and innovation </a:t>
            </a:r>
            <a:r>
              <a:rPr lang="en-US" i="1" dirty="0" err="1">
                <a:ea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i="1" dirty="0">
                <a:ea typeface="Calibri" panose="020F0502020204030204" pitchFamily="34" charset="0"/>
                <a:cs typeface="Calibri" panose="020F0502020204030204" pitchFamily="34" charset="0"/>
              </a:rPr>
              <a:t> under grant agreement No 101135417. Additionally, this Work has received funding from the Swiss State Secretariat for Education, Research and Innovation (SERI) for its Associate Partner.</a:t>
            </a:r>
          </a:p>
        </p:txBody>
      </p:sp>
    </p:spTree>
    <p:extLst>
      <p:ext uri="{BB962C8B-B14F-4D97-AF65-F5344CB8AC3E}">
        <p14:creationId xmlns:p14="http://schemas.microsoft.com/office/powerpoint/2010/main" val="33405578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35C29FF-27C1-47B1-B3FF-30BD2CC24AE9}"/>
              </a:ext>
            </a:extLst>
          </p:cNvPr>
          <p:cNvSpPr txBox="1">
            <a:spLocks/>
          </p:cNvSpPr>
          <p:nvPr/>
        </p:nvSpPr>
        <p:spPr>
          <a:xfrm>
            <a:off x="421832" y="25318"/>
            <a:ext cx="11240655" cy="1021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defTabSz="5438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kern="1200" cap="none" spc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600" b="1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7. Future prospects</a:t>
            </a:r>
            <a:br>
              <a:rPr lang="en-US" sz="2600" b="1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100" b="1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Achievements and next steps</a:t>
            </a:r>
            <a:endParaRPr lang="en-GB" sz="2100" b="1" dirty="0">
              <a:solidFill>
                <a:schemeClr val="tx1"/>
              </a:solidFill>
              <a:effectLst/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961831" y="1126836"/>
            <a:ext cx="6160655" cy="2541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w Cen MT" panose="020B06020201040206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now have a solid overview of: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Tw Cen MT" panose="020B06020201040206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standards are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Tw Cen MT" panose="020B06020201040206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Where they appear</a:t>
            </a:r>
            <a:r>
              <a:rPr lang="en-US" dirty="0">
                <a:latin typeface="Tw Cen MT" panose="020B06020201040206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Tw Cen MT" panose="020B06020201040206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Who develops them</a:t>
            </a:r>
            <a:endParaRPr lang="en-US" dirty="0">
              <a:latin typeface="Tw Cen MT" panose="020B06020201040206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Tw Cen MT" panose="020B06020201040206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Why they matter</a:t>
            </a:r>
            <a:r>
              <a:rPr lang="en-US" dirty="0">
                <a:latin typeface="Tw Cen MT" panose="020B06020201040206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technology, markets, and society</a:t>
            </a:r>
          </a:p>
          <a:p>
            <a:pPr>
              <a:lnSpc>
                <a:spcPct val="150000"/>
              </a:lnSpc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8DD7A139-4E6C-BA14-BA36-DE40714860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1004" y="6084459"/>
            <a:ext cx="7242783" cy="365125"/>
          </a:xfrm>
          <a:prstGeom prst="rect">
            <a:avLst/>
          </a:prstGeom>
        </p:spPr>
        <p:txBody>
          <a:bodyPr lIns="71567" tIns="35784" rIns="71567" bIns="35784"/>
          <a:lstStyle>
            <a:lvl1pPr algn="ctr">
              <a:defRPr sz="1100" b="0" spc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i="1" dirty="0">
                <a:ea typeface="Calibri" panose="020F0502020204030204" pitchFamily="34" charset="0"/>
                <a:cs typeface="Calibri" panose="020F0502020204030204" pitchFamily="34" charset="0"/>
              </a:rPr>
              <a:t>This project has received funding from the European Union’s Horizon Europe research and innovation </a:t>
            </a:r>
            <a:r>
              <a:rPr lang="en-US" i="1" dirty="0" err="1">
                <a:ea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i="1" dirty="0">
                <a:ea typeface="Calibri" panose="020F0502020204030204" pitchFamily="34" charset="0"/>
                <a:cs typeface="Calibri" panose="020F0502020204030204" pitchFamily="34" charset="0"/>
              </a:rPr>
              <a:t> under grant agreement No 101135417. Additionally, this Work has received funding from the Swiss State Secretariat for Education, Research and Innovation (SERI) for its Associate Partner.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AC6814-190E-5BA3-C2C6-62B9879F954B}"/>
              </a:ext>
            </a:extLst>
          </p:cNvPr>
          <p:cNvSpPr txBox="1"/>
          <p:nvPr/>
        </p:nvSpPr>
        <p:spPr>
          <a:xfrm>
            <a:off x="1662182" y="3822301"/>
            <a:ext cx="8759952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Thank you for your attention!</a:t>
            </a:r>
            <a:b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dirty="0">
                <a:latin typeface="Tw Cen MT" panose="020B06020201040206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look forward to welcoming you at our </a:t>
            </a:r>
            <a:r>
              <a:rPr lang="en-US" b="1" dirty="0">
                <a:latin typeface="Tw Cen MT" panose="020B06020201040206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next presentation</a:t>
            </a:r>
            <a:r>
              <a:rPr lang="en-US" dirty="0">
                <a:latin typeface="Tw Cen MT" panose="020B06020201040206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where we’ll explore </a:t>
            </a:r>
            <a:r>
              <a:rPr lang="en-US" b="1" dirty="0">
                <a:latin typeface="Tw Cen MT" panose="020B06020201040206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advanced topics</a:t>
            </a:r>
            <a:r>
              <a:rPr lang="en-US" dirty="0">
                <a:latin typeface="Tw Cen MT" panose="020B06020201040206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mobility standardization.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68536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C97CB92-9DC2-54C9-FF02-C7551BF7A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80" y="1516380"/>
            <a:ext cx="11452859" cy="4712969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ts val="0"/>
              </a:spcBef>
            </a:pPr>
            <a:r>
              <a:rPr lang="en-US" sz="2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Biddle &amp; al. (2010). How many standards in a Laptop? (and other empirical questions), http://ssrn.com/abstract=1619440</a:t>
            </a:r>
          </a:p>
          <a:p>
            <a:pPr>
              <a:spcBef>
                <a:spcPts val="360"/>
              </a:spcBef>
              <a:buSzPct val="100000"/>
              <a:defRPr/>
            </a:pPr>
            <a:r>
              <a:rPr lang="en-US" altLang="en-US" sz="2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Blind, K. et al. (2022). The Interplay Between Product Innovation, Publishing, Patenting and Developing Standards. Research Policy, Vol. 51(7), 2022.</a:t>
            </a:r>
          </a:p>
          <a:p>
            <a:pPr>
              <a:spcBef>
                <a:spcPts val="360"/>
              </a:spcBef>
              <a:buSzPct val="100000"/>
              <a:defRPr/>
            </a:pPr>
            <a:r>
              <a:rPr lang="en-US" altLang="en-US" sz="2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Blind, K. (2024).</a:t>
            </a:r>
            <a:r>
              <a:rPr lang="en-US" sz="2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Standardization in the context of </a:t>
            </a:r>
            <a:r>
              <a:rPr lang="en-US" sz="26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transdisciplinarity</a:t>
            </a:r>
            <a:r>
              <a:rPr lang="en-US" sz="2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Sustainability Science 19 (5), 1609-1621</a:t>
            </a:r>
          </a:p>
          <a:p>
            <a:pPr>
              <a:spcBef>
                <a:spcPts val="360"/>
              </a:spcBef>
              <a:buSzPct val="100000"/>
              <a:defRPr/>
            </a:pPr>
            <a:r>
              <a:rPr lang="en-US" altLang="en-US" sz="2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CEN-CENELEC (no data). </a:t>
            </a:r>
            <a:r>
              <a:rPr lang="en-US" altLang="en-US" sz="26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Standards@Rail</a:t>
            </a:r>
            <a:r>
              <a:rPr lang="en-US" altLang="en-US" sz="2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https://www.cencenelec.eu/media/CEN-CENELEC/News/Publications/standards-rail_cartoon.pdf</a:t>
            </a:r>
          </a:p>
          <a:p>
            <a:pPr>
              <a:spcBef>
                <a:spcPts val="360"/>
              </a:spcBef>
              <a:buSzPct val="100000"/>
              <a:defRPr/>
            </a:pPr>
            <a:r>
              <a:rPr lang="en-US" altLang="en-US" sz="2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David, P. A. &amp; W. E. </a:t>
            </a:r>
            <a:r>
              <a:rPr lang="en-US" altLang="en-US" sz="26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Steinmueller</a:t>
            </a:r>
            <a:r>
              <a:rPr lang="en-US" altLang="en-US" sz="2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(1994). Economics of compatibility standards and competition in telecommunication networks. Information Economics and Policy 6(3-4): 217-241.</a:t>
            </a:r>
          </a:p>
          <a:p>
            <a:pPr>
              <a:spcBef>
                <a:spcPts val="360"/>
              </a:spcBef>
              <a:buSzPct val="100000"/>
              <a:defRPr/>
            </a:pPr>
            <a:r>
              <a:rPr lang="en-US" sz="2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ETSI (2020). A Guide to Writing World Class Standards, https://www.etsi.org/e-brochure/WritingWorldClassStandards/mobile/. </a:t>
            </a:r>
            <a:endParaRPr lang="en-US" altLang="en-US" sz="26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360"/>
              </a:spcBef>
              <a:buSzPct val="100000"/>
              <a:defRPr/>
            </a:pPr>
            <a:r>
              <a:rPr lang="en-US" altLang="en-US" sz="2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ETSI (2021). Understanding ICT Standardization: Principles and Practice 2</a:t>
            </a:r>
            <a:r>
              <a:rPr lang="en-US" altLang="en-US" sz="2600" baseline="30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nd</a:t>
            </a:r>
            <a:r>
              <a:rPr lang="en-US" altLang="en-US" sz="2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edition. </a:t>
            </a:r>
            <a:br>
              <a:rPr lang="en-US" altLang="en-US" sz="2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altLang="en-US" sz="2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https://www.etsi.org/images/files/Education/Textbook_Understanding_ICT_Standardization.pdf</a:t>
            </a:r>
            <a:r>
              <a:rPr lang="en-US" altLang="en-US" sz="2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sz="26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360"/>
              </a:spcBef>
            </a:pPr>
            <a:r>
              <a:rPr lang="en-US" sz="2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ETSI (2023). ETSI Drafting Rules (EDRs). https://portal.etsi.org/Services/editHelp/How-to-start/ETSI-Drafting-Rules.</a:t>
            </a:r>
          </a:p>
          <a:p>
            <a:pPr>
              <a:spcBef>
                <a:spcPts val="360"/>
              </a:spcBef>
            </a:pPr>
            <a:r>
              <a:rPr lang="en-US" sz="2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ETSI (2025). Standards making process, https://www.etsi.org/standards/standards-making. </a:t>
            </a:r>
          </a:p>
          <a:p>
            <a:pPr>
              <a:spcBef>
                <a:spcPts val="360"/>
              </a:spcBef>
            </a:pPr>
            <a:r>
              <a:rPr lang="en-US" sz="2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ETSI (2025). Different types of ETSI Standards, https://www.etsi.org/standards/types-of-standards. </a:t>
            </a:r>
          </a:p>
          <a:p>
            <a:pPr>
              <a:spcBef>
                <a:spcPts val="360"/>
              </a:spcBef>
            </a:pPr>
            <a:r>
              <a:rPr lang="en-US" sz="2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ETSI (2024). ETSI directives, https://portal.etsi.org/Resources/ETSI-Directives. </a:t>
            </a:r>
          </a:p>
          <a:p>
            <a:pPr>
              <a:spcBef>
                <a:spcPts val="360"/>
              </a:spcBef>
            </a:pPr>
            <a:r>
              <a:rPr lang="en-US" sz="2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Fishman, G. (2012). Decision-Making and Approval Procedures: soft and hard decisions, https://www.itu.int/en/ITU-T/tutorials/Documents/201210/Session-06-Rapporteur%20Tutorial%201208G-Decision_Making.pdf </a:t>
            </a:r>
            <a:endParaRPr lang="de-DE" sz="26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360"/>
              </a:spcBef>
              <a:buSzPct val="100000"/>
              <a:defRPr/>
            </a:pPr>
            <a:r>
              <a:rPr lang="en-US" altLang="en-US" sz="2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Foucart, R. &amp; Q. C. Li (2021). The role of technology standards in product innovation: Theory and evidence from UK manufacturing firms, Research Policy 50(2), 104157.</a:t>
            </a:r>
          </a:p>
          <a:p>
            <a:pPr marL="0" indent="0">
              <a:buNone/>
            </a:pPr>
            <a:endParaRPr lang="de-D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0656B9F-9386-A76C-4086-6975C929B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380" y="1"/>
            <a:ext cx="11452859" cy="1021080"/>
          </a:xfrm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  <a:effectLst/>
                <a:latin typeface="+mn-lt"/>
              </a:rPr>
              <a:t>References 1</a:t>
            </a:r>
          </a:p>
        </p:txBody>
      </p:sp>
    </p:spTree>
    <p:extLst>
      <p:ext uri="{BB962C8B-B14F-4D97-AF65-F5344CB8AC3E}">
        <p14:creationId xmlns:p14="http://schemas.microsoft.com/office/powerpoint/2010/main" val="24847716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BD379A-897A-0C5D-1EDC-F72D3F597FD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73380" y="1516381"/>
            <a:ext cx="11452859" cy="4796870"/>
          </a:xfrm>
        </p:spPr>
        <p:txBody>
          <a:bodyPr>
            <a:normAutofit fontScale="55000" lnSpcReduction="20000"/>
          </a:bodyPr>
          <a:lstStyle/>
          <a:p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Miotti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H. (2009). The Economic Impact of standardization: Technological Change, Standards Growth in France.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Moore, G. C., &amp;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Benbasat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I. (1991). Development of an instrument to measure the perceptions of adopting an information technology innovation. Information systems research, 2(3), 192–222.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Parr, A. N.,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Finbow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R. J., &amp; Hughes, M. J. (2005). UK merger control: Law and practice (2nd ed.). London: Sweet &amp; Maxwell.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Pham, T. H. (2006). Economic Aspects of Standardization. In W.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Hesser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(Ed.), Standardization in companies and markets (pp. 61–99). Hamburg: Helmut-Schmidt-Univ. [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u.a.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].</a:t>
            </a:r>
          </a:p>
          <a:p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Raustiala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K., &amp;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Sprigman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C. J. (2012). The knockoff economy: How imitation sparks innovation. Oxford, New York: Oxford University Press.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Salop, S. C., &amp;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Scheffman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D. T. (1983). Raising Rivals' Costs. The American Economic Review, pp. 267–271.</a:t>
            </a:r>
          </a:p>
          <a:p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Schelkens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P. (2015). JPEG Standards: Are we prepared for the next disruptive evolution in digital imaging markets?, June, 4.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Swann, G. M. P. (2000). The Economics of Standardization. Final Report for Standards and Technical Regulations Directorate Department of Trade and Industry. Manchester Business School. https://assets.publishing.service.gov.uk/media/5a790abd40f0b679c0a0812d/10-1135-economics-of-standardization-update.pdf. Accessed January 2025.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Swann, G. M. P. (2010). International Standards and Trade: A Review of the Empirical Literature, OECD Trade Policy Papers, No. 97, OECD Publishing, Paris, https://doi.org/10.1787/5kmdbg9xktwg-en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Swann, G. M. P., &amp; Gill, J. (1993). Corporate vision and rapid technological change: The evolution of market structure. New York, N.Y: Routledge.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Swann, G. M. P., &amp; Watts, T. (2002). Visualization needs vision: The pre-paradigmatic character of virtual reality. Virtual society, 41–60.</a:t>
            </a:r>
          </a:p>
          <a:p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Swinnen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J. F. M. (2015). Quality standards, value chains, and international development: Economic and political theory.</a:t>
            </a:r>
          </a:p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Teubner et al. (2021). Industry consortia in mobile telecommunications standards setting: Purpose, organization and diversity, Telecommunications Policy, Volume 45, Issue 3, 102059, https://doi.org/10.1016/j.telpol.2020.102059</a:t>
            </a:r>
            <a:r>
              <a:rPr lang="en-GB" dirty="0">
                <a:solidFill>
                  <a:srgbClr val="005A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Williamson, O. E. (1989). Transaction cost economics. Handbook of industrial organization, 1, 135–182.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960FBB-6687-1066-9252-6EDF1D905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380" y="1"/>
            <a:ext cx="11452859" cy="102108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  <a:effectLst/>
                <a:latin typeface="+mn-lt"/>
              </a:rPr>
              <a:t>References 2</a:t>
            </a:r>
          </a:p>
        </p:txBody>
      </p:sp>
    </p:spTree>
    <p:extLst>
      <p:ext uri="{BB962C8B-B14F-4D97-AF65-F5344CB8AC3E}">
        <p14:creationId xmlns:p14="http://schemas.microsoft.com/office/powerpoint/2010/main" val="2310998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BD379A-897A-0C5D-1EDC-F72D3F597FD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73381" y="1516381"/>
            <a:ext cx="3431704" cy="499232"/>
          </a:xfrm>
        </p:spPr>
        <p:txBody>
          <a:bodyPr>
            <a:normAutofit/>
          </a:bodyPr>
          <a:lstStyle/>
          <a:p>
            <a:r>
              <a:rPr lang="en-GB" sz="2000" dirty="0"/>
              <a:t> For instance, what if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6E25C94-37EF-0E2B-3041-57419BB3A9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20" t="28074" r="8929" b="22531"/>
          <a:stretch/>
        </p:blipFill>
        <p:spPr>
          <a:xfrm>
            <a:off x="2316848" y="2158179"/>
            <a:ext cx="7558304" cy="2541641"/>
          </a:xfrm>
          <a:prstGeom prst="rect">
            <a:avLst/>
          </a:prstGeom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FF9DED04-9801-D8B9-F603-C0A5B9036B83}"/>
              </a:ext>
            </a:extLst>
          </p:cNvPr>
          <p:cNvSpPr txBox="1">
            <a:spLocks/>
          </p:cNvSpPr>
          <p:nvPr/>
        </p:nvSpPr>
        <p:spPr>
          <a:xfrm>
            <a:off x="2089233" y="4704735"/>
            <a:ext cx="2659870" cy="6368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it-IT"/>
            </a:defPPr>
            <a:lvl1pPr indent="0" algn="ctr">
              <a:lnSpc>
                <a:spcPct val="90000"/>
              </a:lnSpc>
              <a:spcBef>
                <a:spcPts val="1000"/>
              </a:spcBef>
              <a:buSzPct val="100000"/>
              <a:buFontTx/>
              <a:buNone/>
              <a:defRPr sz="2800">
                <a:solidFill>
                  <a:srgbClr val="005AAD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SzPct val="100000"/>
              <a:buFontTx/>
              <a:buBlip>
                <a:blip r:embed="rId3"/>
              </a:buBlip>
              <a:defRPr sz="2400">
                <a:solidFill>
                  <a:srgbClr val="005AAD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Tx/>
              <a:buBlip>
                <a:blip r:embed="rId3"/>
              </a:buBlip>
              <a:defRPr sz="2000">
                <a:solidFill>
                  <a:srgbClr val="005AAD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Tx/>
              <a:buBlip>
                <a:blip r:embed="rId3"/>
              </a:buBlip>
              <a:defRPr>
                <a:solidFill>
                  <a:srgbClr val="005AAD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Tx/>
              <a:buBlip>
                <a:blip r:embed="rId3"/>
              </a:buBlip>
              <a:defRPr>
                <a:solidFill>
                  <a:srgbClr val="005AAD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sz="1600" dirty="0">
                <a:solidFill>
                  <a:schemeClr val="tx1"/>
                </a:solidFill>
                <a:latin typeface="Tw Cen MT" panose="020B0602020104020603" pitchFamily="34" charset="0"/>
              </a:rPr>
              <a:t> each computer had its own type of keyboard</a:t>
            </a:r>
          </a:p>
          <a:p>
            <a:endParaRPr lang="en-GB" sz="1600" dirty="0">
              <a:solidFill>
                <a:schemeClr val="tx1"/>
              </a:solidFill>
              <a:latin typeface="Tw Cen MT" panose="020B0602020104020603" pitchFamily="34" charset="0"/>
            </a:endParaRPr>
          </a:p>
          <a:p>
            <a:endParaRPr lang="en-GB" sz="1600" dirty="0">
              <a:solidFill>
                <a:schemeClr val="tx1"/>
              </a:solidFill>
              <a:latin typeface="Tw Cen MT" panose="020B0602020104020603" pitchFamily="34" charset="0"/>
            </a:endParaRPr>
          </a:p>
          <a:p>
            <a:endParaRPr lang="en-GB" sz="1600" dirty="0">
              <a:solidFill>
                <a:schemeClr val="tx1"/>
              </a:solidFill>
              <a:latin typeface="Tw Cen MT" panose="020B0602020104020603" pitchFamily="34" charset="0"/>
            </a:endParaRPr>
          </a:p>
          <a:p>
            <a:endParaRPr lang="en-GB" sz="1600" dirty="0">
              <a:solidFill>
                <a:schemeClr val="tx1"/>
              </a:solidFill>
              <a:latin typeface="Tw Cen MT" panose="020B0602020104020603" pitchFamily="34" charset="0"/>
            </a:endParaRPr>
          </a:p>
          <a:p>
            <a:endParaRPr lang="en-GB" sz="1600" dirty="0">
              <a:solidFill>
                <a:schemeClr val="tx1"/>
              </a:solidFill>
              <a:latin typeface="Tw Cen MT" panose="020B0602020104020603" pitchFamily="34" charset="0"/>
            </a:endParaRPr>
          </a:p>
          <a:p>
            <a:endParaRPr lang="en-GB" sz="1600" dirty="0">
              <a:solidFill>
                <a:schemeClr val="tx1"/>
              </a:solidFill>
              <a:latin typeface="Tw Cen MT" panose="020B0602020104020603" pitchFamily="34" charset="0"/>
            </a:endParaRPr>
          </a:p>
          <a:p>
            <a:endParaRPr lang="en-GB" sz="16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0C088F9-093D-0206-1EC6-81F25D8CD4C4}"/>
              </a:ext>
            </a:extLst>
          </p:cNvPr>
          <p:cNvSpPr txBox="1">
            <a:spLocks/>
          </p:cNvSpPr>
          <p:nvPr/>
        </p:nvSpPr>
        <p:spPr>
          <a:xfrm>
            <a:off x="5026002" y="4704735"/>
            <a:ext cx="2659870" cy="10569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Tx/>
              <a:buBlip>
                <a:blip r:embed="rId3"/>
              </a:buBlip>
              <a:defRPr sz="2800" kern="1200">
                <a:solidFill>
                  <a:srgbClr val="005AA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Tx/>
              <a:buBlip>
                <a:blip r:embed="rId3"/>
              </a:buBlip>
              <a:defRPr sz="2400" kern="1200">
                <a:solidFill>
                  <a:srgbClr val="005AA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Tx/>
              <a:buBlip>
                <a:blip r:embed="rId3"/>
              </a:buBlip>
              <a:defRPr sz="2000" kern="1200">
                <a:solidFill>
                  <a:srgbClr val="005AA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Tx/>
              <a:buBlip>
                <a:blip r:embed="rId3"/>
              </a:buBlip>
              <a:defRPr sz="1800" kern="1200">
                <a:solidFill>
                  <a:srgbClr val="005AA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Tx/>
              <a:buBlip>
                <a:blip r:embed="rId3"/>
              </a:buBlip>
              <a:defRPr sz="1800" kern="1200">
                <a:solidFill>
                  <a:srgbClr val="005AA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dirty="0">
                <a:solidFill>
                  <a:schemeClr val="tx1"/>
                </a:solidFill>
                <a:latin typeface="Tw Cen MT" panose="020B0602020104020603" pitchFamily="34" charset="0"/>
              </a:rPr>
              <a:t> each smartphone and PC had its own specific set of connectors and charger (though some have by choice… more on this later)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D7D82AA8-A962-8AAE-5DC9-AA9136D01F0E}"/>
              </a:ext>
            </a:extLst>
          </p:cNvPr>
          <p:cNvSpPr txBox="1">
            <a:spLocks/>
          </p:cNvSpPr>
          <p:nvPr/>
        </p:nvSpPr>
        <p:spPr>
          <a:xfrm>
            <a:off x="7962771" y="4704736"/>
            <a:ext cx="2659870" cy="742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Tx/>
              <a:buBlip>
                <a:blip r:embed="rId3"/>
              </a:buBlip>
              <a:defRPr sz="2800" kern="1200">
                <a:solidFill>
                  <a:srgbClr val="005AA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Tx/>
              <a:buBlip>
                <a:blip r:embed="rId3"/>
              </a:buBlip>
              <a:defRPr sz="2400" kern="1200">
                <a:solidFill>
                  <a:srgbClr val="005AA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Tx/>
              <a:buBlip>
                <a:blip r:embed="rId3"/>
              </a:buBlip>
              <a:defRPr sz="2000" kern="1200">
                <a:solidFill>
                  <a:srgbClr val="005AA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Tx/>
              <a:buBlip>
                <a:blip r:embed="rId3"/>
              </a:buBlip>
              <a:defRPr sz="1800" kern="1200">
                <a:solidFill>
                  <a:srgbClr val="005AA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Tx/>
              <a:buBlip>
                <a:blip r:embed="rId3"/>
              </a:buBlip>
              <a:defRPr sz="1800" kern="1200">
                <a:solidFill>
                  <a:srgbClr val="005AA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dirty="0">
                <a:solidFill>
                  <a:schemeClr val="tx1"/>
                </a:solidFill>
                <a:latin typeface="Tw Cen MT" panose="020B0602020104020603" pitchFamily="34" charset="0"/>
              </a:rPr>
              <a:t> each device had its own protocol for interoperation</a:t>
            </a:r>
          </a:p>
          <a:p>
            <a:pPr algn="ctr"/>
            <a:endParaRPr lang="en-GB" sz="1600" dirty="0">
              <a:solidFill>
                <a:schemeClr val="tx1"/>
              </a:solidFill>
              <a:latin typeface="Tw Cen MT" panose="020B0602020104020603" pitchFamily="34" charset="0"/>
            </a:endParaRPr>
          </a:p>
          <a:p>
            <a:pPr algn="ctr"/>
            <a:endParaRPr lang="en-GB" sz="1600" dirty="0">
              <a:solidFill>
                <a:schemeClr val="tx1"/>
              </a:solidFill>
              <a:latin typeface="Tw Cen MT" panose="020B0602020104020603" pitchFamily="34" charset="0"/>
            </a:endParaRPr>
          </a:p>
          <a:p>
            <a:pPr algn="ctr"/>
            <a:endParaRPr lang="en-GB" sz="1600" dirty="0">
              <a:solidFill>
                <a:schemeClr val="tx1"/>
              </a:solidFill>
              <a:latin typeface="Tw Cen MT" panose="020B0602020104020603" pitchFamily="34" charset="0"/>
            </a:endParaRPr>
          </a:p>
          <a:p>
            <a:pPr algn="ctr"/>
            <a:endParaRPr lang="en-GB" sz="1600" dirty="0">
              <a:solidFill>
                <a:schemeClr val="tx1"/>
              </a:solidFill>
              <a:latin typeface="Tw Cen MT" panose="020B0602020104020603" pitchFamily="34" charset="0"/>
            </a:endParaRPr>
          </a:p>
          <a:p>
            <a:pPr algn="ctr"/>
            <a:endParaRPr lang="en-GB" sz="1600" dirty="0">
              <a:solidFill>
                <a:schemeClr val="tx1"/>
              </a:solidFill>
              <a:latin typeface="Tw Cen MT" panose="020B0602020104020603" pitchFamily="34" charset="0"/>
            </a:endParaRPr>
          </a:p>
          <a:p>
            <a:pPr algn="ctr"/>
            <a:endParaRPr lang="en-GB" sz="1600" dirty="0">
              <a:solidFill>
                <a:schemeClr val="tx1"/>
              </a:solidFill>
              <a:latin typeface="Tw Cen MT" panose="020B0602020104020603" pitchFamily="34" charset="0"/>
            </a:endParaRPr>
          </a:p>
          <a:p>
            <a:pPr marL="0" indent="0" algn="ctr">
              <a:buFontTx/>
              <a:buNone/>
            </a:pPr>
            <a:endParaRPr lang="en-GB" sz="16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35C29FF-27C1-47B1-B3FF-30BD2CC24AE9}"/>
              </a:ext>
            </a:extLst>
          </p:cNvPr>
          <p:cNvSpPr txBox="1">
            <a:spLocks/>
          </p:cNvSpPr>
          <p:nvPr/>
        </p:nvSpPr>
        <p:spPr>
          <a:xfrm>
            <a:off x="421832" y="25318"/>
            <a:ext cx="11240655" cy="1021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defTabSz="5438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kern="1200" cap="none" spc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600" b="1" dirty="0">
                <a:effectLst/>
                <a:latin typeface="+mj-lt"/>
              </a:rPr>
              <a:t>1. Basics of standards</a:t>
            </a:r>
            <a:br>
              <a:rPr lang="en-GB" sz="2600" b="1" dirty="0">
                <a:effectLst/>
                <a:latin typeface="+mj-lt"/>
              </a:rPr>
            </a:br>
            <a:r>
              <a:rPr lang="en-GB" sz="2100" b="1" dirty="0">
                <a:effectLst/>
                <a:latin typeface="+mj-lt"/>
              </a:rPr>
              <a:t>What standards are (in a wide sense) and why they’re needed</a:t>
            </a:r>
            <a:endParaRPr lang="en-GB" sz="2100" b="1" dirty="0"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5B7079A-7316-D442-8084-B6E93E80A784}"/>
              </a:ext>
            </a:extLst>
          </p:cNvPr>
          <p:cNvSpPr txBox="1"/>
          <p:nvPr/>
        </p:nvSpPr>
        <p:spPr>
          <a:xfrm>
            <a:off x="9034899" y="5549991"/>
            <a:ext cx="1848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tx1"/>
                </a:solidFill>
              </a:rPr>
              <a:t>© ETSI. All </a:t>
            </a:r>
            <a:r>
              <a:rPr lang="de-DE" sz="1100" dirty="0" err="1">
                <a:solidFill>
                  <a:schemeClr val="tx1"/>
                </a:solidFill>
              </a:rPr>
              <a:t>rights</a:t>
            </a:r>
            <a:r>
              <a:rPr lang="de-DE" sz="1100" dirty="0">
                <a:solidFill>
                  <a:schemeClr val="tx1"/>
                </a:solidFill>
              </a:rPr>
              <a:t> </a:t>
            </a:r>
            <a:r>
              <a:rPr lang="de-DE" sz="1100" dirty="0" err="1">
                <a:solidFill>
                  <a:schemeClr val="tx1"/>
                </a:solidFill>
              </a:rPr>
              <a:t>reserved</a:t>
            </a:r>
            <a:r>
              <a:rPr lang="de-DE" sz="11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4E1362E2-4D6E-4DB0-29AF-7740441589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1004" y="6084459"/>
            <a:ext cx="7242783" cy="365125"/>
          </a:xfrm>
          <a:prstGeom prst="rect">
            <a:avLst/>
          </a:prstGeom>
        </p:spPr>
        <p:txBody>
          <a:bodyPr lIns="71567" tIns="35784" rIns="71567" bIns="35784"/>
          <a:lstStyle>
            <a:lvl1pPr algn="ctr">
              <a:defRPr sz="1100" b="0" spc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i="1" dirty="0">
                <a:ea typeface="Calibri" panose="020F0502020204030204" pitchFamily="34" charset="0"/>
                <a:cs typeface="Calibri" panose="020F0502020204030204" pitchFamily="34" charset="0"/>
              </a:rPr>
              <a:t>This project has received funding from the European Union’s Horizon Europe research and innovation </a:t>
            </a:r>
            <a:r>
              <a:rPr lang="en-US" i="1" dirty="0" err="1">
                <a:ea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i="1" dirty="0">
                <a:ea typeface="Calibri" panose="020F0502020204030204" pitchFamily="34" charset="0"/>
                <a:cs typeface="Calibri" panose="020F0502020204030204" pitchFamily="34" charset="0"/>
              </a:rPr>
              <a:t> under grant agreement No 101135417. Additionally, this Work has received funding from the Swiss State Secretariat for Education, Research and Innovation (SERI) for its Associate Partner.</a:t>
            </a:r>
          </a:p>
        </p:txBody>
      </p:sp>
    </p:spTree>
    <p:extLst>
      <p:ext uri="{BB962C8B-B14F-4D97-AF65-F5344CB8AC3E}">
        <p14:creationId xmlns:p14="http://schemas.microsoft.com/office/powerpoint/2010/main" val="3448015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35C29FF-27C1-47B1-B3FF-30BD2CC24AE9}"/>
              </a:ext>
            </a:extLst>
          </p:cNvPr>
          <p:cNvSpPr txBox="1">
            <a:spLocks/>
          </p:cNvSpPr>
          <p:nvPr/>
        </p:nvSpPr>
        <p:spPr>
          <a:xfrm>
            <a:off x="421832" y="25318"/>
            <a:ext cx="11240655" cy="1021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defTabSz="5438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kern="1200" cap="none" spc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600" b="1" dirty="0">
                <a:effectLst/>
                <a:latin typeface="Open Sans"/>
              </a:rPr>
              <a:t>1. Basics of standards</a:t>
            </a:r>
            <a:br>
              <a:rPr lang="en-US" sz="2600" b="1" dirty="0">
                <a:effectLst/>
                <a:latin typeface="Open Sans"/>
              </a:rPr>
            </a:br>
            <a:r>
              <a:rPr lang="en-US" sz="2100" b="1" dirty="0">
                <a:effectLst/>
                <a:latin typeface="Open Sans"/>
              </a:rPr>
              <a:t>Formal </a:t>
            </a:r>
            <a:r>
              <a:rPr lang="en-US" sz="2100" b="1" dirty="0" err="1">
                <a:effectLst/>
                <a:latin typeface="Open Sans"/>
              </a:rPr>
              <a:t>standardisation</a:t>
            </a:r>
            <a:r>
              <a:rPr lang="en-US" sz="2100" b="1" dirty="0">
                <a:effectLst/>
                <a:latin typeface="Open Sans"/>
              </a:rPr>
              <a:t>, </a:t>
            </a:r>
            <a:r>
              <a:rPr lang="en-US" sz="2100" b="1" dirty="0">
                <a:effectLst/>
                <a:latin typeface="+mj-lt"/>
              </a:rPr>
              <a:t>SDO</a:t>
            </a:r>
            <a:r>
              <a:rPr lang="en-US" sz="2100" b="1" dirty="0">
                <a:effectLst/>
                <a:latin typeface="Open Sans"/>
              </a:rPr>
              <a:t> standards, and regulation</a:t>
            </a:r>
            <a:endParaRPr lang="en-GB" sz="2100" b="1" dirty="0">
              <a:solidFill>
                <a:schemeClr val="tx1"/>
              </a:solidFill>
              <a:effectLst/>
              <a:latin typeface="Open Sans"/>
            </a:endParaRPr>
          </a:p>
        </p:txBody>
      </p:sp>
      <p:sp>
        <p:nvSpPr>
          <p:cNvPr id="2" name="Content Placeholder 1"/>
          <p:cNvSpPr>
            <a:spLocks noGrp="1" noChangeArrowheads="1"/>
          </p:cNvSpPr>
          <p:nvPr>
            <p:ph idx="1"/>
          </p:nvPr>
        </p:nvSpPr>
        <p:spPr bwMode="auto">
          <a:xfrm>
            <a:off x="373380" y="1542863"/>
            <a:ext cx="5668779" cy="3978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de-DE" altLang="de-DE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Standards </a:t>
            </a:r>
            <a:r>
              <a:rPr kumimoji="0" lang="de-DE" altLang="de-DE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are</a:t>
            </a:r>
            <a:r>
              <a:rPr kumimoji="0" lang="de-DE" altLang="de-DE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NOT </a:t>
            </a:r>
            <a:r>
              <a:rPr kumimoji="0" lang="de-DE" altLang="de-DE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regulations</a:t>
            </a:r>
            <a:endParaRPr kumimoji="0" lang="de-DE" alt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Compliance </a:t>
            </a:r>
            <a:r>
              <a:rPr kumimoji="0" lang="de-DE" alt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with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standards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is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voluntary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; </a:t>
            </a:r>
            <a:r>
              <a:rPr kumimoji="0" lang="de-DE" alt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regulations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are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mandatory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Non-</a:t>
            </a:r>
            <a:r>
              <a:rPr kumimoji="0" lang="de-DE" alt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compliance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with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regulations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restricts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market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access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; </a:t>
            </a:r>
            <a:b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non-</a:t>
            </a:r>
            <a:r>
              <a:rPr kumimoji="0" lang="de-DE" alt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compliance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with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standards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does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not.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de-DE" alt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Example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 </a:t>
            </a:r>
            <a:r>
              <a:rPr kumimoji="0" lang="de-DE" alt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Some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smartphones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with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proprietary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connectors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Standards </a:t>
            </a:r>
            <a:r>
              <a:rPr kumimoji="0" lang="de-DE" alt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can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be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incorporated </a:t>
            </a:r>
            <a:r>
              <a:rPr kumimoji="0" lang="de-DE" alt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into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regulations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to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simplify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regulatory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processes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de-DE" altLang="de-DE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Standards </a:t>
            </a:r>
            <a:r>
              <a:rPr kumimoji="0" lang="de-DE" altLang="de-DE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are</a:t>
            </a:r>
            <a:r>
              <a:rPr kumimoji="0" lang="de-DE" altLang="de-DE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NOT </a:t>
            </a:r>
            <a:r>
              <a:rPr kumimoji="0" lang="de-DE" altLang="de-DE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detailed</a:t>
            </a:r>
            <a:r>
              <a:rPr kumimoji="0" lang="de-DE" altLang="de-DE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design </a:t>
            </a:r>
            <a:r>
              <a:rPr kumimoji="0" lang="de-DE" altLang="de-DE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rules</a:t>
            </a:r>
            <a:endParaRPr kumimoji="0" lang="de-DE" alt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de-DE" alt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They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define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 </a:t>
            </a:r>
            <a:r>
              <a:rPr kumimoji="0" lang="de-DE" altLang="de-DE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minimum</a:t>
            </a:r>
            <a:r>
              <a:rPr kumimoji="0" lang="de-DE" altLang="de-DE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set</a:t>
            </a:r>
            <a:r>
              <a:rPr kumimoji="0" lang="de-DE" altLang="de-DE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of</a:t>
            </a:r>
            <a:r>
              <a:rPr kumimoji="0" lang="de-DE" altLang="de-DE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requirements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to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achieve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specific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goals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(e.g., </a:t>
            </a:r>
            <a:r>
              <a:rPr kumimoji="0" lang="de-DE" alt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interoperability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de-DE" alt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performance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).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Many ‘standard-compliant’ implementations are possible 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kumimoji="0" lang="de-DE" alt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7" name="Image 4">
            <a:extLst>
              <a:ext uri="{FF2B5EF4-FFF2-40B4-BE49-F238E27FC236}">
                <a16:creationId xmlns:a16="http://schemas.microsoft.com/office/drawing/2014/main" id="{1BCCAD15-4A90-2D47-AED2-FA27CFD51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311" y="1046399"/>
            <a:ext cx="6032204" cy="480576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219E80C-4326-DFE9-71BF-D0CFD733F853}"/>
              </a:ext>
            </a:extLst>
          </p:cNvPr>
          <p:cNvSpPr txBox="1"/>
          <p:nvPr/>
        </p:nvSpPr>
        <p:spPr>
          <a:xfrm>
            <a:off x="9814207" y="5491302"/>
            <a:ext cx="1848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tx1"/>
                </a:solidFill>
              </a:rPr>
              <a:t>© ETSI. All </a:t>
            </a:r>
            <a:r>
              <a:rPr lang="de-DE" sz="1100" dirty="0" err="1">
                <a:solidFill>
                  <a:schemeClr val="tx1"/>
                </a:solidFill>
              </a:rPr>
              <a:t>rights</a:t>
            </a:r>
            <a:r>
              <a:rPr lang="de-DE" sz="1100" dirty="0">
                <a:solidFill>
                  <a:schemeClr val="tx1"/>
                </a:solidFill>
              </a:rPr>
              <a:t> </a:t>
            </a:r>
            <a:r>
              <a:rPr lang="de-DE" sz="1100" dirty="0" err="1">
                <a:solidFill>
                  <a:schemeClr val="tx1"/>
                </a:solidFill>
              </a:rPr>
              <a:t>reserved</a:t>
            </a:r>
            <a:r>
              <a:rPr lang="de-DE" sz="11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42DC128C-44E6-0EDA-CB72-DB2A34BD98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1004" y="6084459"/>
            <a:ext cx="7242783" cy="365125"/>
          </a:xfrm>
          <a:prstGeom prst="rect">
            <a:avLst/>
          </a:prstGeom>
        </p:spPr>
        <p:txBody>
          <a:bodyPr lIns="71567" tIns="35784" rIns="71567" bIns="35784"/>
          <a:lstStyle>
            <a:lvl1pPr algn="ctr">
              <a:defRPr sz="1100" b="0" spc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i="1" dirty="0">
                <a:ea typeface="Calibri" panose="020F0502020204030204" pitchFamily="34" charset="0"/>
                <a:cs typeface="Calibri" panose="020F0502020204030204" pitchFamily="34" charset="0"/>
              </a:rPr>
              <a:t>This project has received funding from the European Union’s Horizon Europe research and innovation </a:t>
            </a:r>
            <a:r>
              <a:rPr lang="en-US" i="1" dirty="0" err="1">
                <a:ea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i="1" dirty="0">
                <a:ea typeface="Calibri" panose="020F0502020204030204" pitchFamily="34" charset="0"/>
                <a:cs typeface="Calibri" panose="020F0502020204030204" pitchFamily="34" charset="0"/>
              </a:rPr>
              <a:t> under grant agreement No 101135417. Additionally, this Work has received funding from the Swiss State Secretariat for Education, Research and Innovation (SERI) for its Associate Partner.</a:t>
            </a:r>
          </a:p>
        </p:txBody>
      </p:sp>
    </p:spTree>
    <p:extLst>
      <p:ext uri="{BB962C8B-B14F-4D97-AF65-F5344CB8AC3E}">
        <p14:creationId xmlns:p14="http://schemas.microsoft.com/office/powerpoint/2010/main" val="1800899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4558EC15-D52F-1CBB-9E7B-410CF1BB7089}"/>
              </a:ext>
            </a:extLst>
          </p:cNvPr>
          <p:cNvSpPr txBox="1">
            <a:spLocks/>
          </p:cNvSpPr>
          <p:nvPr/>
        </p:nvSpPr>
        <p:spPr>
          <a:xfrm>
            <a:off x="5759319" y="1755955"/>
            <a:ext cx="5277955" cy="10569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Tx/>
              <a:buBlip>
                <a:blip r:embed="rId2"/>
              </a:buBlip>
              <a:defRPr sz="2800" kern="1200">
                <a:solidFill>
                  <a:srgbClr val="005AA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rgbClr val="005AA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Tx/>
              <a:buBlip>
                <a:blip r:embed="rId2"/>
              </a:buBlip>
              <a:defRPr sz="2000" kern="1200">
                <a:solidFill>
                  <a:srgbClr val="005AA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Tx/>
              <a:buBlip>
                <a:blip r:embed="rId2"/>
              </a:buBlip>
              <a:defRPr sz="1800" kern="1200">
                <a:solidFill>
                  <a:srgbClr val="005AA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Tx/>
              <a:buBlip>
                <a:blip r:embed="rId2"/>
              </a:buBlip>
              <a:defRPr sz="1800" kern="1200">
                <a:solidFill>
                  <a:srgbClr val="005AA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1600" b="1" dirty="0">
                <a:solidFill>
                  <a:schemeClr val="tx1"/>
                </a:solidFill>
                <a:latin typeface="Tw Cen MT" panose="020B0602020104020603" pitchFamily="34" charset="0"/>
              </a:rPr>
              <a:t>De facto standards</a:t>
            </a:r>
            <a:r>
              <a:rPr lang="en-GB" sz="1600" dirty="0">
                <a:solidFill>
                  <a:schemeClr val="tx1"/>
                </a:solidFill>
                <a:latin typeface="Tw Cen MT" panose="020B0602020104020603" pitchFamily="34" charset="0"/>
              </a:rPr>
              <a:t>, or standards in </a:t>
            </a:r>
            <a:r>
              <a:rPr lang="en-US" sz="1600" dirty="0">
                <a:solidFill>
                  <a:schemeClr val="tx1"/>
                </a:solidFill>
                <a:latin typeface="Tw Cen MT" panose="020B0602020104020603" pitchFamily="34" charset="0"/>
              </a:rPr>
              <a:t>actuality, are adopted widely by an industry and its customers. These standards arise when a critical mass simply likes them well enough to collectively use them.</a:t>
            </a:r>
            <a:endParaRPr lang="en-GB" sz="16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1EBBA19E-BE10-E84A-E97E-3EE3DA7F8B0F}"/>
              </a:ext>
            </a:extLst>
          </p:cNvPr>
          <p:cNvSpPr txBox="1">
            <a:spLocks/>
          </p:cNvSpPr>
          <p:nvPr/>
        </p:nvSpPr>
        <p:spPr>
          <a:xfrm>
            <a:off x="738659" y="3550337"/>
            <a:ext cx="5331420" cy="21207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Tx/>
              <a:buBlip>
                <a:blip r:embed="rId2"/>
              </a:buBlip>
              <a:defRPr sz="2800" kern="1200">
                <a:solidFill>
                  <a:srgbClr val="005AA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rgbClr val="005AA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Tx/>
              <a:buBlip>
                <a:blip r:embed="rId2"/>
              </a:buBlip>
              <a:defRPr sz="2000" kern="1200">
                <a:solidFill>
                  <a:srgbClr val="005AA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Tx/>
              <a:buBlip>
                <a:blip r:embed="rId2"/>
              </a:buBlip>
              <a:defRPr sz="1800" kern="1200">
                <a:solidFill>
                  <a:srgbClr val="005AA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Tx/>
              <a:buBlip>
                <a:blip r:embed="rId2"/>
              </a:buBlip>
              <a:defRPr sz="1800" kern="1200">
                <a:solidFill>
                  <a:srgbClr val="005AA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1600" b="1" dirty="0">
                <a:solidFill>
                  <a:schemeClr val="tx1"/>
                </a:solidFill>
                <a:latin typeface="Tw Cen MT" panose="020B0602020104020603" pitchFamily="34" charset="0"/>
              </a:rPr>
              <a:t>SDO standards </a:t>
            </a:r>
            <a:r>
              <a:rPr lang="en-US" sz="1600" dirty="0">
                <a:solidFill>
                  <a:schemeClr val="tx1"/>
                </a:solidFill>
                <a:latin typeface="Tw Cen MT" panose="020B0602020104020603" pitchFamily="34" charset="0"/>
              </a:rPr>
              <a:t>are produced by devoted organizations, called Standards Development Organizations (SDOs). SDOs are organizations whose main purpose is to develop standards. They have that put in place formal well-defined procedures to guarantee a fair development process.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solidFill>
                  <a:schemeClr val="tx1"/>
                </a:solidFill>
                <a:latin typeface="Tw Cen MT" panose="020B0602020104020603" pitchFamily="34" charset="0"/>
              </a:rPr>
              <a:t>De facto standards can become formal standards if they are approved by an SDO. Examples: HTML, PDF</a:t>
            </a:r>
            <a:endParaRPr lang="en-GB" sz="16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EE96AF6-FC23-1F0F-DE58-4FD3E21597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612" t="65717" r="5596" b="13741"/>
          <a:stretch/>
        </p:blipFill>
        <p:spPr>
          <a:xfrm>
            <a:off x="6620687" y="3673242"/>
            <a:ext cx="3913239" cy="105697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B8B3899-F697-4E5E-32A8-B44669CDC7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75" t="32563" r="62580" b="39729"/>
          <a:stretch/>
        </p:blipFill>
        <p:spPr>
          <a:xfrm>
            <a:off x="1675059" y="1755955"/>
            <a:ext cx="3067665" cy="142567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5C29FF-27C1-47B1-B3FF-30BD2CC24AE9}"/>
              </a:ext>
            </a:extLst>
          </p:cNvPr>
          <p:cNvSpPr txBox="1">
            <a:spLocks/>
          </p:cNvSpPr>
          <p:nvPr/>
        </p:nvSpPr>
        <p:spPr>
          <a:xfrm>
            <a:off x="421832" y="25318"/>
            <a:ext cx="11240655" cy="1021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defTabSz="5438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kern="1200" cap="none" spc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600" b="1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1. Basics of standards</a:t>
            </a:r>
            <a:br>
              <a:rPr lang="en-GB" sz="2600" b="1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2100" b="1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Two main different types of “standards”</a:t>
            </a:r>
            <a:endParaRPr lang="en-GB" sz="2100" b="1" dirty="0">
              <a:solidFill>
                <a:schemeClr val="tx1"/>
              </a:solidFill>
              <a:effectLst/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1E51F6E-FDA0-C5DC-9F51-FE3A91653AA9}"/>
              </a:ext>
            </a:extLst>
          </p:cNvPr>
          <p:cNvSpPr txBox="1"/>
          <p:nvPr/>
        </p:nvSpPr>
        <p:spPr>
          <a:xfrm>
            <a:off x="836490" y="5671127"/>
            <a:ext cx="23724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err="1">
                <a:solidFill>
                  <a:schemeClr val="tx1"/>
                </a:solidFill>
              </a:rPr>
              <a:t>Figures</a:t>
            </a:r>
            <a:r>
              <a:rPr lang="de-DE" sz="1100" dirty="0">
                <a:solidFill>
                  <a:schemeClr val="tx1"/>
                </a:solidFill>
              </a:rPr>
              <a:t>: © ETSI. All </a:t>
            </a:r>
            <a:r>
              <a:rPr lang="de-DE" sz="1100" dirty="0" err="1">
                <a:solidFill>
                  <a:schemeClr val="tx1"/>
                </a:solidFill>
              </a:rPr>
              <a:t>rights</a:t>
            </a:r>
            <a:r>
              <a:rPr lang="de-DE" sz="1100" dirty="0">
                <a:solidFill>
                  <a:schemeClr val="tx1"/>
                </a:solidFill>
              </a:rPr>
              <a:t> </a:t>
            </a:r>
            <a:r>
              <a:rPr lang="de-DE" sz="1100" dirty="0" err="1">
                <a:solidFill>
                  <a:schemeClr val="tx1"/>
                </a:solidFill>
              </a:rPr>
              <a:t>reserved</a:t>
            </a:r>
            <a:r>
              <a:rPr lang="de-DE" sz="11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72B3068F-BE32-BA58-7E69-394E67A14B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1004" y="6084459"/>
            <a:ext cx="7242783" cy="365125"/>
          </a:xfrm>
          <a:prstGeom prst="rect">
            <a:avLst/>
          </a:prstGeom>
        </p:spPr>
        <p:txBody>
          <a:bodyPr lIns="71567" tIns="35784" rIns="71567" bIns="35784"/>
          <a:lstStyle>
            <a:lvl1pPr algn="ctr">
              <a:defRPr sz="1100" b="0" spc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i="1" dirty="0">
                <a:ea typeface="Calibri" panose="020F0502020204030204" pitchFamily="34" charset="0"/>
                <a:cs typeface="Calibri" panose="020F0502020204030204" pitchFamily="34" charset="0"/>
              </a:rPr>
              <a:t>This project has received funding from the European Union’s Horizon Europe research and innovation </a:t>
            </a:r>
            <a:r>
              <a:rPr lang="en-US" i="1" dirty="0" err="1">
                <a:ea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i="1" dirty="0">
                <a:ea typeface="Calibri" panose="020F0502020204030204" pitchFamily="34" charset="0"/>
                <a:cs typeface="Calibri" panose="020F0502020204030204" pitchFamily="34" charset="0"/>
              </a:rPr>
              <a:t> under grant agreement No 101135417. Additionally, this Work has received funding from the Swiss State Secretariat for Education, Research and Innovation (SERI) for its Associate Partner.</a:t>
            </a:r>
          </a:p>
        </p:txBody>
      </p:sp>
    </p:spTree>
    <p:extLst>
      <p:ext uri="{BB962C8B-B14F-4D97-AF65-F5344CB8AC3E}">
        <p14:creationId xmlns:p14="http://schemas.microsoft.com/office/powerpoint/2010/main" val="2081479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35C29FF-27C1-47B1-B3FF-30BD2CC24AE9}"/>
              </a:ext>
            </a:extLst>
          </p:cNvPr>
          <p:cNvSpPr txBox="1">
            <a:spLocks/>
          </p:cNvSpPr>
          <p:nvPr/>
        </p:nvSpPr>
        <p:spPr>
          <a:xfrm>
            <a:off x="421832" y="25318"/>
            <a:ext cx="11240655" cy="1021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defTabSz="5438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kern="1200" cap="none" spc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600" b="1" dirty="0">
                <a:effectLst/>
                <a:latin typeface="+mj-lt"/>
              </a:rPr>
              <a:t>1. Basics of standards</a:t>
            </a:r>
            <a:br>
              <a:rPr lang="en-US" sz="2600" b="1" dirty="0">
                <a:effectLst/>
                <a:latin typeface="+mj-lt"/>
              </a:rPr>
            </a:br>
            <a:r>
              <a:rPr lang="en-US" sz="2100" b="1" dirty="0">
                <a:effectLst/>
                <a:latin typeface="+mj-lt"/>
              </a:rPr>
              <a:t>Formal </a:t>
            </a:r>
            <a:r>
              <a:rPr lang="en-US" sz="2100" b="1" dirty="0" err="1">
                <a:effectLst/>
                <a:latin typeface="+mj-lt"/>
              </a:rPr>
              <a:t>standardisation</a:t>
            </a:r>
            <a:r>
              <a:rPr lang="en-US" sz="2100" b="1" dirty="0">
                <a:effectLst/>
                <a:latin typeface="+mj-lt"/>
              </a:rPr>
              <a:t>, SDO standards, and regulation</a:t>
            </a:r>
            <a:endParaRPr lang="en-GB" sz="2100" b="1" dirty="0"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075344" y="1694045"/>
            <a:ext cx="7281224" cy="3787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standard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must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be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clear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and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unambiguous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It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should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help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readers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understand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what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is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essential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for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compliance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It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must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clearly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distinguish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between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Normative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parts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mandatory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requirements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for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compliance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Informative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parts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for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conceptual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understanding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It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should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be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written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in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plain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language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using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simple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and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short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sentences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Requirements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must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be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consistent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testable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and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non-redundant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Objectives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should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be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well-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defined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and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address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real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needs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It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should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avoid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unnecessary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over-prescriptiveness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</a:p>
        </p:txBody>
      </p:sp>
      <p:sp>
        <p:nvSpPr>
          <p:cNvPr id="2" name="Segnaposto piè di pagina 4">
            <a:extLst>
              <a:ext uri="{FF2B5EF4-FFF2-40B4-BE49-F238E27FC236}">
                <a16:creationId xmlns:a16="http://schemas.microsoft.com/office/drawing/2014/main" id="{B48CF682-BA8A-46F5-986D-D0D6C7A92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1004" y="6084459"/>
            <a:ext cx="7242783" cy="365125"/>
          </a:xfrm>
          <a:prstGeom prst="rect">
            <a:avLst/>
          </a:prstGeom>
        </p:spPr>
        <p:txBody>
          <a:bodyPr lIns="71567" tIns="35784" rIns="71567" bIns="35784"/>
          <a:lstStyle>
            <a:lvl1pPr algn="ctr">
              <a:defRPr sz="1100" b="0" spc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i="1" dirty="0">
                <a:ea typeface="Calibri" panose="020F0502020204030204" pitchFamily="34" charset="0"/>
                <a:cs typeface="Calibri" panose="020F0502020204030204" pitchFamily="34" charset="0"/>
              </a:rPr>
              <a:t>This project has received funding from the European Union’s Horizon Europe research and innovation </a:t>
            </a:r>
            <a:r>
              <a:rPr lang="en-US" i="1" dirty="0" err="1">
                <a:ea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i="1" dirty="0">
                <a:ea typeface="Calibri" panose="020F0502020204030204" pitchFamily="34" charset="0"/>
                <a:cs typeface="Calibri" panose="020F0502020204030204" pitchFamily="34" charset="0"/>
              </a:rPr>
              <a:t> under grant agreement No 101135417. Additionally, this Work has received funding from the Swiss State Secretariat for Education, Research and Innovation (SERI) for its Associate Partner.</a:t>
            </a:r>
          </a:p>
        </p:txBody>
      </p:sp>
    </p:spTree>
    <p:extLst>
      <p:ext uri="{BB962C8B-B14F-4D97-AF65-F5344CB8AC3E}">
        <p14:creationId xmlns:p14="http://schemas.microsoft.com/office/powerpoint/2010/main" val="2985930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BD379A-897A-0C5D-1EDC-F72D3F597FD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73381" y="1516381"/>
            <a:ext cx="5722620" cy="403168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Using a Smartphone for browsing </a:t>
            </a:r>
            <a:br>
              <a:rPr lang="en-US" sz="2000" dirty="0"/>
            </a:br>
            <a:r>
              <a:rPr lang="en-US" sz="2000" dirty="0"/>
              <a:t>(some probably deployed standards):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User equipment, e.g. hardware characteristics and safety/security aspects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Connectivity between user devices and wireless network, functionality of this network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Internet access and the protocols to support web browsing</a:t>
            </a:r>
            <a:endParaRPr lang="en-GB" sz="18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B3B6C63-C387-A1F2-16F9-8AEA90C942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753" t="17563" r="2585" b="8817"/>
          <a:stretch/>
        </p:blipFill>
        <p:spPr>
          <a:xfrm>
            <a:off x="6420465" y="1638177"/>
            <a:ext cx="5181600" cy="378808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35C29FF-27C1-47B1-B3FF-30BD2CC24AE9}"/>
              </a:ext>
            </a:extLst>
          </p:cNvPr>
          <p:cNvSpPr txBox="1">
            <a:spLocks/>
          </p:cNvSpPr>
          <p:nvPr/>
        </p:nvSpPr>
        <p:spPr>
          <a:xfrm>
            <a:off x="421832" y="25318"/>
            <a:ext cx="11240655" cy="1021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defTabSz="5438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kern="1200" cap="none" spc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600" b="1" dirty="0">
                <a:effectLst/>
                <a:latin typeface="+mj-lt"/>
              </a:rPr>
              <a:t>1. Basics of standards</a:t>
            </a:r>
            <a:br>
              <a:rPr lang="en-GB" sz="2800" b="1" dirty="0">
                <a:effectLst/>
                <a:latin typeface="+mj-lt"/>
              </a:rPr>
            </a:br>
            <a:r>
              <a:rPr lang="en-GB" sz="2100" b="1" dirty="0" err="1">
                <a:effectLst/>
                <a:latin typeface="+mj-lt"/>
              </a:rPr>
              <a:t>Standards</a:t>
            </a:r>
            <a:r>
              <a:rPr lang="en-GB" sz="2100" b="1" dirty="0">
                <a:effectLst/>
                <a:latin typeface="+mj-lt"/>
              </a:rPr>
              <a:t> in everyday life</a:t>
            </a:r>
            <a:endParaRPr lang="en-GB" sz="2100" b="1" dirty="0"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D14B3A8-534F-89E8-6151-8923EB770B68}"/>
              </a:ext>
            </a:extLst>
          </p:cNvPr>
          <p:cNvSpPr txBox="1"/>
          <p:nvPr/>
        </p:nvSpPr>
        <p:spPr>
          <a:xfrm>
            <a:off x="10078249" y="5417258"/>
            <a:ext cx="1848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tx1"/>
                </a:solidFill>
              </a:rPr>
              <a:t>© ETSI. All </a:t>
            </a:r>
            <a:r>
              <a:rPr lang="de-DE" sz="1100" dirty="0" err="1">
                <a:solidFill>
                  <a:schemeClr val="tx1"/>
                </a:solidFill>
              </a:rPr>
              <a:t>rights</a:t>
            </a:r>
            <a:r>
              <a:rPr lang="de-DE" sz="1100" dirty="0">
                <a:solidFill>
                  <a:schemeClr val="tx1"/>
                </a:solidFill>
              </a:rPr>
              <a:t> </a:t>
            </a:r>
            <a:r>
              <a:rPr lang="de-DE" sz="1100" dirty="0" err="1">
                <a:solidFill>
                  <a:schemeClr val="tx1"/>
                </a:solidFill>
              </a:rPr>
              <a:t>reserved</a:t>
            </a:r>
            <a:r>
              <a:rPr lang="de-DE" sz="11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71B6EC9A-5710-B39E-69E2-3D4DF6A5F4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1004" y="6084459"/>
            <a:ext cx="7242783" cy="365125"/>
          </a:xfrm>
          <a:prstGeom prst="rect">
            <a:avLst/>
          </a:prstGeom>
        </p:spPr>
        <p:txBody>
          <a:bodyPr lIns="71567" tIns="35784" rIns="71567" bIns="35784"/>
          <a:lstStyle>
            <a:lvl1pPr algn="ctr">
              <a:defRPr sz="1100" b="0" spc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i="1" dirty="0">
                <a:ea typeface="Calibri" panose="020F0502020204030204" pitchFamily="34" charset="0"/>
                <a:cs typeface="Calibri" panose="020F0502020204030204" pitchFamily="34" charset="0"/>
              </a:rPr>
              <a:t>This project has received funding from the European Union’s Horizon Europe research and innovation </a:t>
            </a:r>
            <a:r>
              <a:rPr lang="en-US" i="1" dirty="0" err="1">
                <a:ea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i="1" dirty="0">
                <a:ea typeface="Calibri" panose="020F0502020204030204" pitchFamily="34" charset="0"/>
                <a:cs typeface="Calibri" panose="020F0502020204030204" pitchFamily="34" charset="0"/>
              </a:rPr>
              <a:t> under grant agreement No 101135417. Additionally, this Work has received funding from the Swiss State Secretariat for Education, Research and Innovation (SERI) for its Associate Partner.</a:t>
            </a:r>
          </a:p>
        </p:txBody>
      </p:sp>
    </p:spTree>
    <p:extLst>
      <p:ext uri="{BB962C8B-B14F-4D97-AF65-F5344CB8AC3E}">
        <p14:creationId xmlns:p14="http://schemas.microsoft.com/office/powerpoint/2010/main" val="890459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5DE2A87D-B3E3-3BCE-BFC7-5000BD1973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031" t="11440" r="865" b="10207"/>
          <a:stretch/>
        </p:blipFill>
        <p:spPr>
          <a:xfrm>
            <a:off x="6872748" y="1516381"/>
            <a:ext cx="4581832" cy="403168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35C29FF-27C1-47B1-B3FF-30BD2CC24AE9}"/>
              </a:ext>
            </a:extLst>
          </p:cNvPr>
          <p:cNvSpPr txBox="1">
            <a:spLocks/>
          </p:cNvSpPr>
          <p:nvPr/>
        </p:nvSpPr>
        <p:spPr>
          <a:xfrm>
            <a:off x="421832" y="25318"/>
            <a:ext cx="11240655" cy="1021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defTabSz="5438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kern="1200" cap="none" spc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600" b="1" dirty="0">
                <a:effectLst/>
                <a:latin typeface="+mj-lt"/>
              </a:rPr>
              <a:t>1. Basics of standards</a:t>
            </a:r>
            <a:br>
              <a:rPr lang="en-GB" sz="2800" b="1" dirty="0">
                <a:effectLst/>
                <a:latin typeface="+mj-lt"/>
              </a:rPr>
            </a:br>
            <a:r>
              <a:rPr lang="en-GB" sz="2100" b="1" dirty="0" err="1">
                <a:effectLst/>
                <a:latin typeface="+mj-lt"/>
              </a:rPr>
              <a:t>Standards</a:t>
            </a:r>
            <a:r>
              <a:rPr lang="en-GB" sz="2100" b="1" dirty="0">
                <a:effectLst/>
                <a:latin typeface="+mj-lt"/>
              </a:rPr>
              <a:t> in everyday life</a:t>
            </a:r>
            <a:endParaRPr lang="en-GB" sz="2100" b="1" dirty="0"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idx="4294967295"/>
          </p:nvPr>
        </p:nvSpPr>
        <p:spPr bwMode="auto">
          <a:xfrm>
            <a:off x="373063" y="2427892"/>
            <a:ext cx="6073775" cy="2534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typical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laptop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uses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over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500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standards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251 </a:t>
            </a:r>
            <a:r>
              <a:rPr lang="de-DE" sz="1800" dirty="0" err="1"/>
              <a:t>technical</a:t>
            </a:r>
            <a:r>
              <a:rPr lang="de-DE" sz="1800" dirty="0"/>
              <a:t> </a:t>
            </a:r>
            <a:r>
              <a:rPr lang="de-DE" sz="1800" dirty="0" err="1"/>
              <a:t>interoperability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standards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were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identified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in a 2010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study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(Biddle et al.).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80%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of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these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were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developed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by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Standards Development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Organizations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(SDOs)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20%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came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from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individual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companies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B877F8E-6DF9-3833-4FFD-E2555FC555F8}"/>
              </a:ext>
            </a:extLst>
          </p:cNvPr>
          <p:cNvSpPr txBox="1"/>
          <p:nvPr/>
        </p:nvSpPr>
        <p:spPr>
          <a:xfrm>
            <a:off x="9085191" y="5736966"/>
            <a:ext cx="1848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tx1"/>
                </a:solidFill>
              </a:rPr>
              <a:t>© ETSI. All </a:t>
            </a:r>
            <a:r>
              <a:rPr lang="de-DE" sz="1100" dirty="0" err="1">
                <a:solidFill>
                  <a:schemeClr val="tx1"/>
                </a:solidFill>
              </a:rPr>
              <a:t>rights</a:t>
            </a:r>
            <a:r>
              <a:rPr lang="de-DE" sz="1100" dirty="0">
                <a:solidFill>
                  <a:schemeClr val="tx1"/>
                </a:solidFill>
              </a:rPr>
              <a:t> </a:t>
            </a:r>
            <a:r>
              <a:rPr lang="de-DE" sz="1100" dirty="0" err="1">
                <a:solidFill>
                  <a:schemeClr val="tx1"/>
                </a:solidFill>
              </a:rPr>
              <a:t>reserved</a:t>
            </a:r>
            <a:r>
              <a:rPr lang="de-DE" sz="11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8E519B20-C3ED-A6C6-4E70-91186A52D4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1004" y="6084459"/>
            <a:ext cx="7242783" cy="365125"/>
          </a:xfrm>
          <a:prstGeom prst="rect">
            <a:avLst/>
          </a:prstGeom>
        </p:spPr>
        <p:txBody>
          <a:bodyPr lIns="71567" tIns="35784" rIns="71567" bIns="35784"/>
          <a:lstStyle>
            <a:lvl1pPr algn="ctr">
              <a:defRPr sz="1100" b="0" spc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i="1" dirty="0">
                <a:ea typeface="Calibri" panose="020F0502020204030204" pitchFamily="34" charset="0"/>
                <a:cs typeface="Calibri" panose="020F0502020204030204" pitchFamily="34" charset="0"/>
              </a:rPr>
              <a:t>This project has received funding from the European Union’s Horizon Europe research and innovation </a:t>
            </a:r>
            <a:r>
              <a:rPr lang="en-US" i="1" dirty="0" err="1">
                <a:ea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i="1" dirty="0">
                <a:ea typeface="Calibri" panose="020F0502020204030204" pitchFamily="34" charset="0"/>
                <a:cs typeface="Calibri" panose="020F0502020204030204" pitchFamily="34" charset="0"/>
              </a:rPr>
              <a:t> under grant agreement No 101135417. Additionally, this Work has received funding from the Swiss State Secretariat for Education, Research and Innovation (SERI) for its Associate Partner.</a:t>
            </a:r>
          </a:p>
        </p:txBody>
      </p:sp>
    </p:spTree>
    <p:extLst>
      <p:ext uri="{BB962C8B-B14F-4D97-AF65-F5344CB8AC3E}">
        <p14:creationId xmlns:p14="http://schemas.microsoft.com/office/powerpoint/2010/main" val="1771629838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6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 w="88900" cap="sq">
          <a:solidFill>
            <a:schemeClr val="accent3"/>
          </a:solidFill>
          <a:miter lim="800000"/>
        </a:ln>
        <a:effectLst>
          <a:outerShdw blurRad="228600" dir="1320000" sx="1000" sy="1000" algn="tl" rotWithShape="0">
            <a:srgbClr val="000000">
              <a:alpha val="70000"/>
            </a:srgbClr>
          </a:outerShdw>
          <a:softEdge rad="0"/>
        </a:effectLst>
      </a:spPr>
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685800" eaLnBrk="0" fontAlgn="base" hangingPunct="0">
          <a:spcBef>
            <a:spcPct val="0"/>
          </a:spcBef>
          <a:spcAft>
            <a:spcPct val="0"/>
          </a:spcAft>
          <a:defRPr sz="1350">
            <a:solidFill>
              <a:srgbClr val="031045"/>
            </a:solidFill>
            <a:latin typeface="Tahoma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72b6ab6-cf6e-49c2-a6fe-b7555a83b5cc" xsi:nil="true"/>
    <lcf76f155ced4ddcb4097134ff3c332f xmlns="867cd584-75ea-4fa2-a91b-50c0e4da16b0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854223D2E5D364CBC20C13E0F293BA6" ma:contentTypeVersion="12" ma:contentTypeDescription="Creare un nuovo documento." ma:contentTypeScope="" ma:versionID="93eab80185d86e9187fc7fd840e67835">
  <xsd:schema xmlns:xsd="http://www.w3.org/2001/XMLSchema" xmlns:xs="http://www.w3.org/2001/XMLSchema" xmlns:p="http://schemas.microsoft.com/office/2006/metadata/properties" xmlns:ns2="867cd584-75ea-4fa2-a91b-50c0e4da16b0" xmlns:ns3="072b6ab6-cf6e-49c2-a6fe-b7555a83b5cc" targetNamespace="http://schemas.microsoft.com/office/2006/metadata/properties" ma:root="true" ma:fieldsID="7e1605b784a10c5d241a48b9611db652" ns2:_="" ns3:_="">
    <xsd:import namespace="867cd584-75ea-4fa2-a91b-50c0e4da16b0"/>
    <xsd:import namespace="072b6ab6-cf6e-49c2-a6fe-b7555a83b5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7cd584-75ea-4fa2-a91b-50c0e4da1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Tag immagine" ma:readOnly="false" ma:fieldId="{5cf76f15-5ced-4ddc-b409-7134ff3c332f}" ma:taxonomyMulti="true" ma:sspId="a9e5236b-0c07-4fc9-a921-4e7a924c03e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2b6ab6-cf6e-49c2-a6fe-b7555a83b5c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3b468f9-72cf-446d-8285-2538a0eb7798}" ma:internalName="TaxCatchAll" ma:showField="CatchAllData" ma:web="072b6ab6-cf6e-49c2-a6fe-b7555a83b5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C0A9DA-DFB8-416E-AFBA-4F458825EDA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DBCCB1-41A2-4D40-867E-5FBFE369A249}">
  <ds:schemaRefs>
    <ds:schemaRef ds:uri="http://schemas.microsoft.com/office/2006/metadata/properties"/>
    <ds:schemaRef ds:uri="867cd584-75ea-4fa2-a91b-50c0e4da16b0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elements/1.1/"/>
    <ds:schemaRef ds:uri="072b6ab6-cf6e-49c2-a6fe-b7555a83b5cc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85D8392-A10C-44E0-AF29-ABBE49B5B383}"/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5334</Words>
  <Application>Microsoft Office PowerPoint</Application>
  <PresentationFormat>Widescreen</PresentationFormat>
  <Paragraphs>374</Paragraphs>
  <Slides>38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2" baseType="lpstr">
      <vt:lpstr>Aptos</vt:lpstr>
      <vt:lpstr>Arial</vt:lpstr>
      <vt:lpstr>Arial Unicode MS</vt:lpstr>
      <vt:lpstr>Calibri</vt:lpstr>
      <vt:lpstr>Calibri Light</vt:lpstr>
      <vt:lpstr>Century Gothic</vt:lpstr>
      <vt:lpstr>Myriad Pro</vt:lpstr>
      <vt:lpstr>Myriad Pro Light</vt:lpstr>
      <vt:lpstr>Open Sans</vt:lpstr>
      <vt:lpstr>Tahoma</vt:lpstr>
      <vt:lpstr>Times New Roman</vt:lpstr>
      <vt:lpstr>Tw Cen MT</vt:lpstr>
      <vt:lpstr>Wingdings</vt:lpstr>
      <vt:lpstr>1_Tema di Office</vt:lpstr>
      <vt:lpstr>Standardization and standards  for mobility and transport  in the ecosystem of swappable batteries</vt:lpstr>
      <vt:lpstr>Learning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Basics of standardisation Formal standardisation, SDO standards, and regulation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 1</vt:lpstr>
      <vt:lpstr>References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 meeting WP template</dc:title>
  <dc:creator>Fodera' Silvia</dc:creator>
  <cp:lastModifiedBy>Glennung Kirsten</cp:lastModifiedBy>
  <cp:revision>65</cp:revision>
  <dcterms:created xsi:type="dcterms:W3CDTF">2023-12-04T13:32:26Z</dcterms:created>
  <dcterms:modified xsi:type="dcterms:W3CDTF">2025-08-21T17:03:43Z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0x0101002854223D2E5D364CBC20C13E0F293BA6</vt:lpwstr>
  </property>
</Properties>
</file>